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876" r:id="rId4"/>
  </p:sldMasterIdLst>
  <p:notesMasterIdLst>
    <p:notesMasterId r:id="rId17"/>
  </p:notesMasterIdLst>
  <p:handoutMasterIdLst>
    <p:handoutMasterId r:id="rId18"/>
  </p:handoutMasterIdLst>
  <p:sldIdLst>
    <p:sldId id="266" r:id="rId5"/>
    <p:sldId id="264" r:id="rId6"/>
    <p:sldId id="263" r:id="rId7"/>
    <p:sldId id="265" r:id="rId8"/>
    <p:sldId id="268" r:id="rId9"/>
    <p:sldId id="271" r:id="rId10"/>
    <p:sldId id="270" r:id="rId11"/>
    <p:sldId id="267" r:id="rId12"/>
    <p:sldId id="273" r:id="rId13"/>
    <p:sldId id="274" r:id="rId14"/>
    <p:sldId id="275" r:id="rId15"/>
    <p:sldId id="276" r:id="rId16"/>
  </p:sldIdLst>
  <p:sldSz cx="12192000" cy="7559675"/>
  <p:notesSz cx="6858000" cy="9144000"/>
  <p:defaultTextStyle>
    <a:defPPr rtl="0">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2" autoAdjust="0"/>
  </p:normalViewPr>
  <p:slideViewPr>
    <p:cSldViewPr snapToGrid="0">
      <p:cViewPr varScale="1">
        <p:scale>
          <a:sx n="78" d="100"/>
          <a:sy n="78" d="100"/>
        </p:scale>
        <p:origin x="878" y="67"/>
      </p:cViewPr>
      <p:guideLst/>
    </p:cSldViewPr>
  </p:slideViewPr>
  <p:notesTextViewPr>
    <p:cViewPr>
      <p:scale>
        <a:sx n="1" d="1"/>
        <a:sy n="1" d="1"/>
      </p:scale>
      <p:origin x="0" y="0"/>
    </p:cViewPr>
  </p:notesTextViewPr>
  <p:notesViewPr>
    <p:cSldViewPr snapToGrid="0">
      <p:cViewPr varScale="1">
        <p:scale>
          <a:sx n="89" d="100"/>
          <a:sy n="89" d="100"/>
        </p:scale>
        <p:origin x="3786"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 /><Relationship Id="rId13" Type="http://schemas.openxmlformats.org/officeDocument/2006/relationships/slide" Target="slides/slide9.xml" /><Relationship Id="rId18" Type="http://schemas.openxmlformats.org/officeDocument/2006/relationships/handoutMaster" Target="handoutMasters/handoutMaster1.xml" /><Relationship Id="rId3" Type="http://schemas.openxmlformats.org/officeDocument/2006/relationships/customXml" Target="../customXml/item3.xml" /><Relationship Id="rId21" Type="http://schemas.openxmlformats.org/officeDocument/2006/relationships/viewProps" Target="viewProps.xml" /><Relationship Id="rId7" Type="http://schemas.openxmlformats.org/officeDocument/2006/relationships/slide" Target="slides/slide3.xml" /><Relationship Id="rId12" Type="http://schemas.openxmlformats.org/officeDocument/2006/relationships/slide" Target="slides/slide8.xml" /><Relationship Id="rId17" Type="http://schemas.openxmlformats.org/officeDocument/2006/relationships/notesMaster" Target="notesMasters/notesMaster1.xml" /><Relationship Id="rId2" Type="http://schemas.openxmlformats.org/officeDocument/2006/relationships/customXml" Target="../customXml/item2.xml" /><Relationship Id="rId16" Type="http://schemas.openxmlformats.org/officeDocument/2006/relationships/slide" Target="slides/slide12.xml" /><Relationship Id="rId20" Type="http://schemas.openxmlformats.org/officeDocument/2006/relationships/presProps" Target="presProps.xml" /><Relationship Id="rId1" Type="http://schemas.openxmlformats.org/officeDocument/2006/relationships/customXml" Target="../customXml/item1.xml" /><Relationship Id="rId6" Type="http://schemas.openxmlformats.org/officeDocument/2006/relationships/slide" Target="slides/slide2.xml" /><Relationship Id="rId11" Type="http://schemas.openxmlformats.org/officeDocument/2006/relationships/slide" Target="slides/slide7.xml" /><Relationship Id="rId5" Type="http://schemas.openxmlformats.org/officeDocument/2006/relationships/slide" Target="slides/slide1.xml" /><Relationship Id="rId15" Type="http://schemas.openxmlformats.org/officeDocument/2006/relationships/slide" Target="slides/slide11.xml" /><Relationship Id="rId23" Type="http://schemas.openxmlformats.org/officeDocument/2006/relationships/tableStyles" Target="tableStyles.xml" /><Relationship Id="rId10" Type="http://schemas.openxmlformats.org/officeDocument/2006/relationships/slide" Target="slides/slide6.xml" /><Relationship Id="rId19" Type="http://schemas.openxmlformats.org/officeDocument/2006/relationships/commentAuthors" Target="commentAuthors.xml" /><Relationship Id="rId4" Type="http://schemas.openxmlformats.org/officeDocument/2006/relationships/slideMaster" Target="slideMasters/slideMaster1.xml" /><Relationship Id="rId9" Type="http://schemas.openxmlformats.org/officeDocument/2006/relationships/slide" Target="slides/slide5.xml" /><Relationship Id="rId14" Type="http://schemas.openxmlformats.org/officeDocument/2006/relationships/slide" Target="slides/slide10.xml" /><Relationship Id="rId22" Type="http://schemas.openxmlformats.org/officeDocument/2006/relationships/theme" Target="theme/theme1.xml" /></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E3ECEABD-58F0-41C6-A1B5-F6BCA99201A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a:extLst>
              <a:ext uri="{FF2B5EF4-FFF2-40B4-BE49-F238E27FC236}">
                <a16:creationId xmlns:a16="http://schemas.microsoft.com/office/drawing/2014/main" id="{6824CFB2-AD5F-4363-9017-5DD74EA6366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536900-A273-4192-A5F3-D1D52B781480}" type="datetimeFigureOut">
              <a:rPr lang="es-ES" smtClean="0"/>
              <a:t>20/01/2022</a:t>
            </a:fld>
            <a:endParaRPr lang="es-ES"/>
          </a:p>
        </p:txBody>
      </p:sp>
      <p:sp>
        <p:nvSpPr>
          <p:cNvPr id="4" name="Marcador de pie de página 3">
            <a:extLst>
              <a:ext uri="{FF2B5EF4-FFF2-40B4-BE49-F238E27FC236}">
                <a16:creationId xmlns:a16="http://schemas.microsoft.com/office/drawing/2014/main" id="{DF5FA4A3-C7C2-4A5D-BD7B-6E9B206E44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a:extLst>
              <a:ext uri="{FF2B5EF4-FFF2-40B4-BE49-F238E27FC236}">
                <a16:creationId xmlns:a16="http://schemas.microsoft.com/office/drawing/2014/main" id="{3BE1097B-EDEA-44B3-8B20-0934D4301D1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15287E5-8F30-4233-B83B-DACBFA43529B}" type="slidenum">
              <a:rPr lang="es-ES" smtClean="0"/>
              <a:t>‹Nº›</a:t>
            </a:fld>
            <a:endParaRPr lang="es-ES"/>
          </a:p>
        </p:txBody>
      </p:sp>
    </p:spTree>
    <p:extLst>
      <p:ext uri="{BB962C8B-B14F-4D97-AF65-F5344CB8AC3E}">
        <p14:creationId xmlns:p14="http://schemas.microsoft.com/office/powerpoint/2010/main" val="3022899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noProof="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8868E-82C9-4335-AB18-48A43B8F09ED}" type="datetimeFigureOut">
              <a:rPr lang="es-ES" noProof="0" smtClean="0"/>
              <a:t>20/01/2022</a:t>
            </a:fld>
            <a:endParaRPr lang="es-ES" noProof="0"/>
          </a:p>
        </p:txBody>
      </p:sp>
      <p:sp>
        <p:nvSpPr>
          <p:cNvPr id="4" name="Marcador de imagen de diapositiva 3"/>
          <p:cNvSpPr>
            <a:spLocks noGrp="1" noRot="1" noChangeAspect="1"/>
          </p:cNvSpPr>
          <p:nvPr>
            <p:ph type="sldImg" idx="2"/>
          </p:nvPr>
        </p:nvSpPr>
        <p:spPr>
          <a:xfrm>
            <a:off x="939800" y="1143000"/>
            <a:ext cx="4978400" cy="3086100"/>
          </a:xfrm>
          <a:prstGeom prst="rect">
            <a:avLst/>
          </a:prstGeom>
          <a:noFill/>
          <a:ln w="12700">
            <a:solidFill>
              <a:prstClr val="black"/>
            </a:solidFill>
          </a:ln>
        </p:spPr>
        <p:txBody>
          <a:bodyPr vert="horz" lIns="91440" tIns="45720" rIns="91440" bIns="45720" rtlCol="0" anchor="ctr"/>
          <a:lstStyle/>
          <a:p>
            <a:endParaRPr lang="es-ES" noProof="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noProof="0"/>
              <a:t>Editar Estilos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noProof="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3F3837-1EA1-4185-B041-082E69BD8CF5}" type="slidenum">
              <a:rPr lang="es-ES" noProof="0" smtClean="0"/>
              <a:t>‹Nº›</a:t>
            </a:fld>
            <a:endParaRPr lang="es-ES" noProof="0"/>
          </a:p>
        </p:txBody>
      </p:sp>
    </p:spTree>
    <p:extLst>
      <p:ext uri="{BB962C8B-B14F-4D97-AF65-F5344CB8AC3E}">
        <p14:creationId xmlns:p14="http://schemas.microsoft.com/office/powerpoint/2010/main" val="1548223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1</a:t>
            </a:fld>
            <a:endParaRPr lang="es-ES"/>
          </a:p>
        </p:txBody>
      </p:sp>
    </p:spTree>
    <p:extLst>
      <p:ext uri="{BB962C8B-B14F-4D97-AF65-F5344CB8AC3E}">
        <p14:creationId xmlns:p14="http://schemas.microsoft.com/office/powerpoint/2010/main" val="373027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11</a:t>
            </a:fld>
            <a:endParaRPr lang="es-ES"/>
          </a:p>
        </p:txBody>
      </p:sp>
    </p:spTree>
    <p:extLst>
      <p:ext uri="{BB962C8B-B14F-4D97-AF65-F5344CB8AC3E}">
        <p14:creationId xmlns:p14="http://schemas.microsoft.com/office/powerpoint/2010/main" val="33183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12</a:t>
            </a:fld>
            <a:endParaRPr lang="es-ES"/>
          </a:p>
        </p:txBody>
      </p:sp>
    </p:spTree>
    <p:extLst>
      <p:ext uri="{BB962C8B-B14F-4D97-AF65-F5344CB8AC3E}">
        <p14:creationId xmlns:p14="http://schemas.microsoft.com/office/powerpoint/2010/main" val="1591809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2</a:t>
            </a:fld>
            <a:endParaRPr lang="es-ES"/>
          </a:p>
        </p:txBody>
      </p:sp>
    </p:spTree>
    <p:extLst>
      <p:ext uri="{BB962C8B-B14F-4D97-AF65-F5344CB8AC3E}">
        <p14:creationId xmlns:p14="http://schemas.microsoft.com/office/powerpoint/2010/main" val="230724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4</a:t>
            </a:fld>
            <a:endParaRPr lang="es-ES"/>
          </a:p>
        </p:txBody>
      </p:sp>
    </p:spTree>
    <p:extLst>
      <p:ext uri="{BB962C8B-B14F-4D97-AF65-F5344CB8AC3E}">
        <p14:creationId xmlns:p14="http://schemas.microsoft.com/office/powerpoint/2010/main" val="263622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5</a:t>
            </a:fld>
            <a:endParaRPr lang="es-ES"/>
          </a:p>
        </p:txBody>
      </p:sp>
    </p:spTree>
    <p:extLst>
      <p:ext uri="{BB962C8B-B14F-4D97-AF65-F5344CB8AC3E}">
        <p14:creationId xmlns:p14="http://schemas.microsoft.com/office/powerpoint/2010/main" val="1929436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6</a:t>
            </a:fld>
            <a:endParaRPr lang="es-ES"/>
          </a:p>
        </p:txBody>
      </p:sp>
    </p:spTree>
    <p:extLst>
      <p:ext uri="{BB962C8B-B14F-4D97-AF65-F5344CB8AC3E}">
        <p14:creationId xmlns:p14="http://schemas.microsoft.com/office/powerpoint/2010/main" val="1465234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7</a:t>
            </a:fld>
            <a:endParaRPr lang="es-ES"/>
          </a:p>
        </p:txBody>
      </p:sp>
    </p:spTree>
    <p:extLst>
      <p:ext uri="{BB962C8B-B14F-4D97-AF65-F5344CB8AC3E}">
        <p14:creationId xmlns:p14="http://schemas.microsoft.com/office/powerpoint/2010/main" val="3295033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8</a:t>
            </a:fld>
            <a:endParaRPr lang="es-ES"/>
          </a:p>
        </p:txBody>
      </p:sp>
    </p:spTree>
    <p:extLst>
      <p:ext uri="{BB962C8B-B14F-4D97-AF65-F5344CB8AC3E}">
        <p14:creationId xmlns:p14="http://schemas.microsoft.com/office/powerpoint/2010/main" val="1429918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9</a:t>
            </a:fld>
            <a:endParaRPr lang="es-ES"/>
          </a:p>
        </p:txBody>
      </p:sp>
    </p:spTree>
    <p:extLst>
      <p:ext uri="{BB962C8B-B14F-4D97-AF65-F5344CB8AC3E}">
        <p14:creationId xmlns:p14="http://schemas.microsoft.com/office/powerpoint/2010/main" val="1110555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39800" y="1143000"/>
            <a:ext cx="4978400" cy="3086100"/>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F23F3837-1EA1-4185-B041-082E69BD8CF5}" type="slidenum">
              <a:rPr lang="es-ES" smtClean="0"/>
              <a:t>10</a:t>
            </a:fld>
            <a:endParaRPr lang="es-ES"/>
          </a:p>
        </p:txBody>
      </p:sp>
    </p:spTree>
    <p:extLst>
      <p:ext uri="{BB962C8B-B14F-4D97-AF65-F5344CB8AC3E}">
        <p14:creationId xmlns:p14="http://schemas.microsoft.com/office/powerpoint/2010/main" val="699606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1" y="839964"/>
            <a:ext cx="9141619" cy="58797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839964"/>
            <a:ext cx="2925318" cy="5879748"/>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431298"/>
            <a:ext cx="7315200" cy="3588326"/>
          </a:xfrm>
        </p:spPr>
        <p:txBody>
          <a:bodyPr anchor="b">
            <a:normAutofit/>
          </a:bodyPr>
          <a:lstStyle>
            <a:lvl1pPr algn="l">
              <a:defRPr sz="5900" spc="-100" baseline="0">
                <a:solidFill>
                  <a:srgbClr val="FFFFFF"/>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00015" y="5148081"/>
            <a:ext cx="7315200" cy="1007957"/>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pPr rtl="0"/>
            <a:fld id="{BEFF3C2B-FE6D-42D4-BBB0-67A75FA1ED9C}" type="datetime1">
              <a:rPr lang="es-ES" noProof="0" smtClean="0"/>
              <a:t>20/01/2022</a:t>
            </a:fld>
            <a:endParaRPr lang="es-ES" noProof="0"/>
          </a:p>
        </p:txBody>
      </p:sp>
      <p:sp>
        <p:nvSpPr>
          <p:cNvPr id="5" name="Footer Placeholder 4"/>
          <p:cNvSpPr>
            <a:spLocks noGrp="1"/>
          </p:cNvSpPr>
          <p:nvPr>
            <p:ph type="ftr" sz="quarter" idx="11"/>
          </p:nvPr>
        </p:nvSpPr>
        <p:spPr/>
        <p:txBody>
          <a:bodyPr/>
          <a:lstStyle/>
          <a:p>
            <a:pPr rtl="0"/>
            <a:endParaRPr lang="es-ES" noProof="0"/>
          </a:p>
        </p:txBody>
      </p:sp>
      <p:sp>
        <p:nvSpPr>
          <p:cNvPr id="6" name="Slide Number Placeholder 5"/>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82905846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rtl="0"/>
            <a:fld id="{E4C2A1C6-30E4-4BB7-B0A5-81DD08B863BE}" type="datetime1">
              <a:rPr lang="es-ES" noProof="0" smtClean="0"/>
              <a:t>20/01/2022</a:t>
            </a:fld>
            <a:endParaRPr lang="es-ES" noProof="0"/>
          </a:p>
        </p:txBody>
      </p:sp>
      <p:sp>
        <p:nvSpPr>
          <p:cNvPr id="8" name="Footer Placeholder 7"/>
          <p:cNvSpPr>
            <a:spLocks noGrp="1"/>
          </p:cNvSpPr>
          <p:nvPr>
            <p:ph type="ftr" sz="quarter" idx="11"/>
          </p:nvPr>
        </p:nvSpPr>
        <p:spPr/>
        <p:txBody>
          <a:bodyPr/>
          <a:lstStyle/>
          <a:p>
            <a:pPr rtl="0"/>
            <a:endParaRPr lang="es-ES" noProof="0"/>
          </a:p>
        </p:txBody>
      </p:sp>
      <p:sp>
        <p:nvSpPr>
          <p:cNvPr id="9" name="Slide Number Placeholder 8"/>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619936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1091953"/>
            <a:ext cx="2819400" cy="545976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3867912" y="957559"/>
            <a:ext cx="7315200" cy="5644557"/>
          </a:xfrm>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rtl="0"/>
            <a:fld id="{D2CF2578-F7E1-4AE6-A9CE-31E003EE66BF}" type="datetime1">
              <a:rPr lang="es-ES" noProof="0" smtClean="0"/>
              <a:t>20/01/2022</a:t>
            </a:fld>
            <a:endParaRPr lang="es-ES" noProof="0"/>
          </a:p>
        </p:txBody>
      </p:sp>
      <p:sp>
        <p:nvSpPr>
          <p:cNvPr id="8" name="Footer Placeholder 7"/>
          <p:cNvSpPr>
            <a:spLocks noGrp="1"/>
          </p:cNvSpPr>
          <p:nvPr>
            <p:ph type="ftr" sz="quarter" idx="11"/>
          </p:nvPr>
        </p:nvSpPr>
        <p:spPr/>
        <p:txBody>
          <a:bodyPr/>
          <a:lstStyle/>
          <a:p>
            <a:pPr rtl="0"/>
            <a:endParaRPr lang="es-ES" noProof="0"/>
          </a:p>
        </p:txBody>
      </p:sp>
      <p:sp>
        <p:nvSpPr>
          <p:cNvPr id="9" name="Slide Number Placeholder 8"/>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4100756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ido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256032" y="1259946"/>
            <a:ext cx="2834640" cy="2620687"/>
          </a:xfrm>
        </p:spPr>
        <p:txBody>
          <a:bodyPr rtlCol="0" anchor="b">
            <a:normAutofit/>
          </a:bodyPr>
          <a:lstStyle>
            <a:lvl1pPr>
              <a:defRPr sz="3200" b="0" baseline="0"/>
            </a:lvl1pPr>
          </a:lstStyle>
          <a:p>
            <a:pPr rtl="0"/>
            <a:r>
              <a:rPr lang="es-ES" noProof="0"/>
              <a:t>Haga clic para modificar el estilo de título del patrón</a:t>
            </a:r>
          </a:p>
        </p:txBody>
      </p:sp>
      <p:sp>
        <p:nvSpPr>
          <p:cNvPr id="3" name="Marcador de posición de contenido 2"/>
          <p:cNvSpPr>
            <a:spLocks noGrp="1"/>
          </p:cNvSpPr>
          <p:nvPr>
            <p:ph idx="1" hasCustomPrompt="1"/>
          </p:nvPr>
        </p:nvSpPr>
        <p:spPr>
          <a:xfrm>
            <a:off x="3906981" y="2041621"/>
            <a:ext cx="2458230" cy="2214196"/>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texto 3"/>
          <p:cNvSpPr>
            <a:spLocks noGrp="1"/>
          </p:cNvSpPr>
          <p:nvPr>
            <p:ph type="body" sz="half" idx="2" hasCustomPrompt="1"/>
          </p:nvPr>
        </p:nvSpPr>
        <p:spPr>
          <a:xfrm>
            <a:off x="256032" y="3851682"/>
            <a:ext cx="2834640" cy="2559564"/>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es-ES" noProof="0"/>
              <a:t>Editar Estilos de texto del patrón</a:t>
            </a:r>
          </a:p>
        </p:txBody>
      </p:sp>
      <p:sp>
        <p:nvSpPr>
          <p:cNvPr id="8" name="Marcador de fecha 7"/>
          <p:cNvSpPr>
            <a:spLocks noGrp="1"/>
          </p:cNvSpPr>
          <p:nvPr>
            <p:ph type="dt" sz="half" idx="10"/>
          </p:nvPr>
        </p:nvSpPr>
        <p:spPr/>
        <p:txBody>
          <a:bodyPr rtlCol="0"/>
          <a:lstStyle/>
          <a:p>
            <a:pPr rtl="0"/>
            <a:fld id="{D07F92E6-92B8-4BFC-AB1C-994666EF2AAA}" type="datetime1">
              <a:rPr lang="es-ES" noProof="0" smtClean="0"/>
              <a:t>20/01/2022</a:t>
            </a:fld>
            <a:endParaRPr lang="es-ES" noProof="0"/>
          </a:p>
        </p:txBody>
      </p:sp>
      <p:sp>
        <p:nvSpPr>
          <p:cNvPr id="9" name="Marcador de posición de pie de página 8"/>
          <p:cNvSpPr>
            <a:spLocks noGrp="1"/>
          </p:cNvSpPr>
          <p:nvPr>
            <p:ph type="ftr" sz="quarter" idx="11"/>
          </p:nvPr>
        </p:nvSpPr>
        <p:spPr/>
        <p:txBody>
          <a:bodyPr rtlCol="0"/>
          <a:lstStyle/>
          <a:p>
            <a:pPr rtl="0"/>
            <a:endParaRPr lang="es-ES" noProof="0"/>
          </a:p>
        </p:txBody>
      </p:sp>
      <p:sp>
        <p:nvSpPr>
          <p:cNvPr id="10" name="Marcador de posición de número de diapositiva 9"/>
          <p:cNvSpPr>
            <a:spLocks noGrp="1"/>
          </p:cNvSpPr>
          <p:nvPr>
            <p:ph type="sldNum" sz="quarter" idx="12"/>
          </p:nvPr>
        </p:nvSpPr>
        <p:spPr/>
        <p:txBody>
          <a:bodyPr rtlCol="0"/>
          <a:lstStyle/>
          <a:p>
            <a:pPr rtl="0"/>
            <a:fld id="{4FAB73BC-B049-4115-A692-8D63A059BFB8}" type="slidenum">
              <a:rPr lang="es-ES" noProof="0" smtClean="0"/>
              <a:pPr rtl="0"/>
              <a:t>‹Nº›</a:t>
            </a:fld>
            <a:endParaRPr lang="es-ES" noProof="0"/>
          </a:p>
        </p:txBody>
      </p:sp>
      <p:sp>
        <p:nvSpPr>
          <p:cNvPr id="11" name="Marcador de contenido 2">
            <a:extLst>
              <a:ext uri="{FF2B5EF4-FFF2-40B4-BE49-F238E27FC236}">
                <a16:creationId xmlns:a16="http://schemas.microsoft.com/office/drawing/2014/main" id="{87B0DF2F-DAFD-4616-9E25-0C28D75BF306}"/>
              </a:ext>
            </a:extLst>
          </p:cNvPr>
          <p:cNvSpPr>
            <a:spLocks noGrp="1"/>
          </p:cNvSpPr>
          <p:nvPr>
            <p:ph idx="13" hasCustomPrompt="1"/>
          </p:nvPr>
        </p:nvSpPr>
        <p:spPr>
          <a:xfrm>
            <a:off x="6491805" y="2041621"/>
            <a:ext cx="2458230" cy="2214196"/>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12" name="Marcador de contenido 2">
            <a:extLst>
              <a:ext uri="{FF2B5EF4-FFF2-40B4-BE49-F238E27FC236}">
                <a16:creationId xmlns:a16="http://schemas.microsoft.com/office/drawing/2014/main" id="{336DA0F9-D851-437C-A45B-EC125A3D3DB3}"/>
              </a:ext>
            </a:extLst>
          </p:cNvPr>
          <p:cNvSpPr>
            <a:spLocks noGrp="1"/>
          </p:cNvSpPr>
          <p:nvPr>
            <p:ph idx="14" hasCustomPrompt="1"/>
          </p:nvPr>
        </p:nvSpPr>
        <p:spPr>
          <a:xfrm>
            <a:off x="9076629" y="2041621"/>
            <a:ext cx="2458230" cy="2214196"/>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6" name="Marcador de texto 5">
            <a:extLst>
              <a:ext uri="{FF2B5EF4-FFF2-40B4-BE49-F238E27FC236}">
                <a16:creationId xmlns:a16="http://schemas.microsoft.com/office/drawing/2014/main" id="{0FF0BA98-3AB4-4D88-B1C2-6279BCACFAD9}"/>
              </a:ext>
            </a:extLst>
          </p:cNvPr>
          <p:cNvSpPr>
            <a:spLocks noGrp="1"/>
          </p:cNvSpPr>
          <p:nvPr>
            <p:ph type="body" sz="quarter" idx="15" hasCustomPrompt="1"/>
          </p:nvPr>
        </p:nvSpPr>
        <p:spPr>
          <a:xfrm>
            <a:off x="3887793" y="4378311"/>
            <a:ext cx="2477419" cy="885462"/>
          </a:xfrm>
        </p:spPr>
        <p:txBody>
          <a:bodyPr rtlCol="0"/>
          <a:lstStyle>
            <a:lvl1pPr marL="0" indent="0">
              <a:buNone/>
              <a:defRPr/>
            </a:lvl1pPr>
          </a:lstStyle>
          <a:p>
            <a:pPr lvl="0" rtl="0"/>
            <a:r>
              <a:rPr lang="es-ES" noProof="0"/>
              <a:t>Editar Estilos de texto del patrón</a:t>
            </a:r>
          </a:p>
        </p:txBody>
      </p:sp>
      <p:sp>
        <p:nvSpPr>
          <p:cNvPr id="13" name="Marcador de texto 5">
            <a:extLst>
              <a:ext uri="{FF2B5EF4-FFF2-40B4-BE49-F238E27FC236}">
                <a16:creationId xmlns:a16="http://schemas.microsoft.com/office/drawing/2014/main" id="{D9DEF72B-B924-4A0D-8C83-3B370632C0D3}"/>
              </a:ext>
            </a:extLst>
          </p:cNvPr>
          <p:cNvSpPr>
            <a:spLocks noGrp="1"/>
          </p:cNvSpPr>
          <p:nvPr>
            <p:ph type="body" sz="quarter" idx="16" hasCustomPrompt="1"/>
          </p:nvPr>
        </p:nvSpPr>
        <p:spPr>
          <a:xfrm>
            <a:off x="6472617" y="4378312"/>
            <a:ext cx="2477419" cy="885462"/>
          </a:xfrm>
        </p:spPr>
        <p:txBody>
          <a:bodyPr rtlCol="0"/>
          <a:lstStyle>
            <a:lvl1pPr marL="0" indent="0">
              <a:buNone/>
              <a:defRPr/>
            </a:lvl1pPr>
          </a:lstStyle>
          <a:p>
            <a:pPr lvl="0" rtl="0"/>
            <a:r>
              <a:rPr lang="es-ES" noProof="0"/>
              <a:t>Editar Estilos de texto del patrón</a:t>
            </a:r>
          </a:p>
        </p:txBody>
      </p:sp>
      <p:sp>
        <p:nvSpPr>
          <p:cNvPr id="14" name="Marcador de texto 5">
            <a:extLst>
              <a:ext uri="{FF2B5EF4-FFF2-40B4-BE49-F238E27FC236}">
                <a16:creationId xmlns:a16="http://schemas.microsoft.com/office/drawing/2014/main" id="{E9D30C54-E9E8-4300-8DA4-352DB3A71A4F}"/>
              </a:ext>
            </a:extLst>
          </p:cNvPr>
          <p:cNvSpPr>
            <a:spLocks noGrp="1"/>
          </p:cNvSpPr>
          <p:nvPr>
            <p:ph type="body" sz="quarter" idx="17" hasCustomPrompt="1"/>
          </p:nvPr>
        </p:nvSpPr>
        <p:spPr>
          <a:xfrm>
            <a:off x="9070240" y="4378311"/>
            <a:ext cx="2477419" cy="885462"/>
          </a:xfrm>
        </p:spPr>
        <p:txBody>
          <a:bodyPr rtlCol="0"/>
          <a:lstStyle>
            <a:lvl1pPr marL="0" indent="0">
              <a:buNone/>
              <a:defRPr/>
            </a:lvl1pPr>
          </a:lstStyle>
          <a:p>
            <a:pPr lvl="0" rtl="0"/>
            <a:r>
              <a:rPr lang="es-ES" noProof="0"/>
              <a:t>Editar Estilos de texto del patrón</a:t>
            </a:r>
          </a:p>
        </p:txBody>
      </p:sp>
    </p:spTree>
    <p:extLst>
      <p:ext uri="{BB962C8B-B14F-4D97-AF65-F5344CB8AC3E}">
        <p14:creationId xmlns:p14="http://schemas.microsoft.com/office/powerpoint/2010/main" val="2075080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rtl="0"/>
            <a:fld id="{BEFF3C2B-FE6D-42D4-BBB0-67A75FA1ED9C}" type="datetime1">
              <a:rPr lang="es-ES" noProof="0" smtClean="0"/>
              <a:t>20/01/2022</a:t>
            </a:fld>
            <a:endParaRPr lang="es-ES" noProof="0"/>
          </a:p>
        </p:txBody>
      </p:sp>
      <p:sp>
        <p:nvSpPr>
          <p:cNvPr id="5" name="Footer Placeholder 4"/>
          <p:cNvSpPr>
            <a:spLocks noGrp="1"/>
          </p:cNvSpPr>
          <p:nvPr>
            <p:ph type="ftr" sz="quarter" idx="11"/>
          </p:nvPr>
        </p:nvSpPr>
        <p:spPr/>
        <p:txBody>
          <a:bodyPr/>
          <a:lstStyle/>
          <a:p>
            <a:pPr rtl="0"/>
            <a:endParaRPr lang="es-ES" noProof="0"/>
          </a:p>
        </p:txBody>
      </p:sp>
      <p:sp>
        <p:nvSpPr>
          <p:cNvPr id="6" name="Slide Number Placeholder 5"/>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402122198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3867912" y="1431298"/>
            <a:ext cx="7315200" cy="3588326"/>
          </a:xfrm>
        </p:spPr>
        <p:txBody>
          <a:bodyPr anchor="b">
            <a:normAutofit/>
          </a:bodyPr>
          <a:lstStyle>
            <a:lvl1pPr>
              <a:defRPr sz="5900" b="0" spc="-100" baseline="0">
                <a:solidFill>
                  <a:schemeClr val="tx2">
                    <a:lumMod val="75000"/>
                  </a:schemeClr>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3886200" y="5150658"/>
            <a:ext cx="7315200" cy="1007957"/>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pPr rtl="0"/>
            <a:fld id="{BB2E1E6C-3F7B-4A58-8073-DE91827AE258}" type="datetime1">
              <a:rPr lang="es-ES" noProof="0" smtClean="0"/>
              <a:t>20/01/2022</a:t>
            </a:fld>
            <a:endParaRPr lang="es-ES" noProof="0"/>
          </a:p>
        </p:txBody>
      </p:sp>
      <p:sp>
        <p:nvSpPr>
          <p:cNvPr id="5" name="Footer Placeholder 4"/>
          <p:cNvSpPr>
            <a:spLocks noGrp="1"/>
          </p:cNvSpPr>
          <p:nvPr>
            <p:ph type="ftr" sz="quarter" idx="11"/>
          </p:nvPr>
        </p:nvSpPr>
        <p:spPr/>
        <p:txBody>
          <a:bodyPr/>
          <a:lstStyle/>
          <a:p>
            <a:pPr rtl="0"/>
            <a:endParaRPr lang="es-ES" noProof="0"/>
          </a:p>
        </p:txBody>
      </p:sp>
      <p:sp>
        <p:nvSpPr>
          <p:cNvPr id="6" name="Slide Number Placeholder 5"/>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1216946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3867912" y="957559"/>
            <a:ext cx="3474720" cy="5644557"/>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7818120" y="957559"/>
            <a:ext cx="3474720" cy="5644557"/>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8" name="Date Placeholder 7"/>
          <p:cNvSpPr>
            <a:spLocks noGrp="1"/>
          </p:cNvSpPr>
          <p:nvPr>
            <p:ph type="dt" sz="half" idx="10"/>
          </p:nvPr>
        </p:nvSpPr>
        <p:spPr/>
        <p:txBody>
          <a:bodyPr/>
          <a:lstStyle/>
          <a:p>
            <a:pPr rtl="0"/>
            <a:fld id="{E9E3625D-CCA1-46AC-98D2-F055DCE80F3A}" type="datetime1">
              <a:rPr lang="es-ES" noProof="0" smtClean="0"/>
              <a:t>20/01/2022</a:t>
            </a:fld>
            <a:endParaRPr lang="es-ES" noProof="0"/>
          </a:p>
        </p:txBody>
      </p:sp>
      <p:sp>
        <p:nvSpPr>
          <p:cNvPr id="9" name="Footer Placeholder 8"/>
          <p:cNvSpPr>
            <a:spLocks noGrp="1"/>
          </p:cNvSpPr>
          <p:nvPr>
            <p:ph type="ftr" sz="quarter" idx="11"/>
          </p:nvPr>
        </p:nvSpPr>
        <p:spPr/>
        <p:txBody>
          <a:bodyPr/>
          <a:lstStyle/>
          <a:p>
            <a:pPr rtl="0"/>
            <a:endParaRPr lang="es-ES" noProof="0"/>
          </a:p>
        </p:txBody>
      </p:sp>
      <p:sp>
        <p:nvSpPr>
          <p:cNvPr id="10" name="Slide Number Placeholder 9"/>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237027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3867912" y="1128314"/>
            <a:ext cx="3474720" cy="890362"/>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3867912" y="2128500"/>
            <a:ext cx="3474720" cy="4435009"/>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7818463" y="1128315"/>
            <a:ext cx="3474720" cy="89637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7818463" y="2128500"/>
            <a:ext cx="3474720" cy="4435009"/>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2" name="Date Placeholder 1"/>
          <p:cNvSpPr>
            <a:spLocks noGrp="1"/>
          </p:cNvSpPr>
          <p:nvPr>
            <p:ph type="dt" sz="half" idx="10"/>
          </p:nvPr>
        </p:nvSpPr>
        <p:spPr/>
        <p:txBody>
          <a:bodyPr/>
          <a:lstStyle/>
          <a:p>
            <a:pPr rtl="0"/>
            <a:fld id="{0D63EFB8-5C08-4008-9B97-F8176CD39737}" type="datetime1">
              <a:rPr lang="es-ES" noProof="0" smtClean="0"/>
              <a:t>20/01/2022</a:t>
            </a:fld>
            <a:endParaRPr lang="es-ES" noProof="0"/>
          </a:p>
        </p:txBody>
      </p:sp>
      <p:sp>
        <p:nvSpPr>
          <p:cNvPr id="11" name="Footer Placeholder 10"/>
          <p:cNvSpPr>
            <a:spLocks noGrp="1"/>
          </p:cNvSpPr>
          <p:nvPr>
            <p:ph type="ftr" sz="quarter" idx="11"/>
          </p:nvPr>
        </p:nvSpPr>
        <p:spPr/>
        <p:txBody>
          <a:bodyPr/>
          <a:lstStyle/>
          <a:p>
            <a:pPr rtl="0"/>
            <a:endParaRPr lang="es-ES" noProof="0"/>
          </a:p>
        </p:txBody>
      </p:sp>
      <p:sp>
        <p:nvSpPr>
          <p:cNvPr id="12" name="Slide Number Placeholder 11"/>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194915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ES"/>
              <a:t>Haga clic para modificar el estilo de título del patrón</a:t>
            </a:r>
            <a:endParaRPr lang="en-US" dirty="0"/>
          </a:p>
        </p:txBody>
      </p:sp>
      <p:sp>
        <p:nvSpPr>
          <p:cNvPr id="2" name="Date Placeholder 1"/>
          <p:cNvSpPr>
            <a:spLocks noGrp="1"/>
          </p:cNvSpPr>
          <p:nvPr>
            <p:ph type="dt" sz="half" idx="10"/>
          </p:nvPr>
        </p:nvSpPr>
        <p:spPr/>
        <p:txBody>
          <a:bodyPr/>
          <a:lstStyle/>
          <a:p>
            <a:pPr rtl="0"/>
            <a:fld id="{A241E37C-8E03-4609-A442-8667C3A8EBD8}" type="datetime1">
              <a:rPr lang="es-ES" noProof="0" smtClean="0"/>
              <a:t>20/01/2022</a:t>
            </a:fld>
            <a:endParaRPr lang="es-ES" noProof="0"/>
          </a:p>
        </p:txBody>
      </p:sp>
      <p:sp>
        <p:nvSpPr>
          <p:cNvPr id="7" name="Footer Placeholder 6"/>
          <p:cNvSpPr>
            <a:spLocks noGrp="1"/>
          </p:cNvSpPr>
          <p:nvPr>
            <p:ph type="ftr" sz="quarter" idx="11"/>
          </p:nvPr>
        </p:nvSpPr>
        <p:spPr/>
        <p:txBody>
          <a:bodyPr/>
          <a:lstStyle/>
          <a:p>
            <a:pPr rtl="0"/>
            <a:endParaRPr lang="es-ES" noProof="0"/>
          </a:p>
        </p:txBody>
      </p:sp>
      <p:sp>
        <p:nvSpPr>
          <p:cNvPr id="8" name="Slide Number Placeholder 7"/>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317083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rtl="0"/>
            <a:fld id="{C3CD2C8A-0368-46E3-8AD5-64D54475A9B4}" type="datetime1">
              <a:rPr lang="es-ES" noProof="0" smtClean="0"/>
              <a:t>20/01/2022</a:t>
            </a:fld>
            <a:endParaRPr lang="es-ES" noProof="0"/>
          </a:p>
        </p:txBody>
      </p:sp>
      <p:sp>
        <p:nvSpPr>
          <p:cNvPr id="6" name="Footer Placeholder 5"/>
          <p:cNvSpPr>
            <a:spLocks noGrp="1"/>
          </p:cNvSpPr>
          <p:nvPr>
            <p:ph type="ftr" sz="quarter" idx="11"/>
          </p:nvPr>
        </p:nvSpPr>
        <p:spPr/>
        <p:txBody>
          <a:bodyPr/>
          <a:lstStyle/>
          <a:p>
            <a:pPr rtl="0"/>
            <a:endParaRPr lang="es-ES" noProof="0"/>
          </a:p>
        </p:txBody>
      </p:sp>
      <p:sp>
        <p:nvSpPr>
          <p:cNvPr id="7" name="Slide Number Placeholder 6"/>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3843363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6032" y="1259946"/>
            <a:ext cx="2834640" cy="2620687"/>
          </a:xfrm>
        </p:spPr>
        <p:txBody>
          <a:bodyPr anchor="b">
            <a:normAutofit/>
          </a:bodyPr>
          <a:lstStyle>
            <a:lvl1pPr>
              <a:defRPr sz="3200" b="0" baseline="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67912" y="957559"/>
            <a:ext cx="7315200" cy="5644557"/>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256032" y="3851682"/>
            <a:ext cx="2834640" cy="2559564"/>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8" name="Date Placeholder 7"/>
          <p:cNvSpPr>
            <a:spLocks noGrp="1"/>
          </p:cNvSpPr>
          <p:nvPr>
            <p:ph type="dt" sz="half" idx="10"/>
          </p:nvPr>
        </p:nvSpPr>
        <p:spPr/>
        <p:txBody>
          <a:bodyPr/>
          <a:lstStyle/>
          <a:p>
            <a:pPr rtl="0"/>
            <a:fld id="{BEFF3C2B-FE6D-42D4-BBB0-67A75FA1ED9C}" type="datetime1">
              <a:rPr lang="es-ES" noProof="0" smtClean="0"/>
              <a:t>20/01/2022</a:t>
            </a:fld>
            <a:endParaRPr lang="es-ES" noProof="0"/>
          </a:p>
        </p:txBody>
      </p:sp>
      <p:sp>
        <p:nvSpPr>
          <p:cNvPr id="9" name="Footer Placeholder 8"/>
          <p:cNvSpPr>
            <a:spLocks noGrp="1"/>
          </p:cNvSpPr>
          <p:nvPr>
            <p:ph type="ftr" sz="quarter" idx="11"/>
          </p:nvPr>
        </p:nvSpPr>
        <p:spPr/>
        <p:txBody>
          <a:bodyPr/>
          <a:lstStyle/>
          <a:p>
            <a:pPr rtl="0"/>
            <a:endParaRPr lang="es-ES" noProof="0"/>
          </a:p>
        </p:txBody>
      </p:sp>
      <p:sp>
        <p:nvSpPr>
          <p:cNvPr id="10" name="Slide Number Placeholder 9"/>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237542071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56032" y="1259946"/>
            <a:ext cx="2834640" cy="2620687"/>
          </a:xfrm>
        </p:spPr>
        <p:txBody>
          <a:bodyPr anchor="b">
            <a:normAutofit/>
          </a:bodyPr>
          <a:lstStyle>
            <a:lvl1pPr>
              <a:defRPr sz="32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570644" y="845938"/>
            <a:ext cx="8115230" cy="5876387"/>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256032" y="3850394"/>
            <a:ext cx="2834640" cy="256021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8" name="Date Placeholder 7"/>
          <p:cNvSpPr>
            <a:spLocks noGrp="1"/>
          </p:cNvSpPr>
          <p:nvPr>
            <p:ph type="dt" sz="half" idx="10"/>
          </p:nvPr>
        </p:nvSpPr>
        <p:spPr/>
        <p:txBody>
          <a:bodyPr/>
          <a:lstStyle/>
          <a:p>
            <a:pPr rtl="0"/>
            <a:fld id="{BEFF3C2B-FE6D-42D4-BBB0-67A75FA1ED9C}" type="datetime1">
              <a:rPr lang="es-ES" noProof="0" smtClean="0"/>
              <a:t>20/01/2022</a:t>
            </a:fld>
            <a:endParaRPr lang="es-ES" noProof="0"/>
          </a:p>
        </p:txBody>
      </p:sp>
      <p:sp>
        <p:nvSpPr>
          <p:cNvPr id="9" name="Footer Placeholder 8"/>
          <p:cNvSpPr>
            <a:spLocks noGrp="1"/>
          </p:cNvSpPr>
          <p:nvPr>
            <p:ph type="ftr" sz="quarter" idx="11"/>
          </p:nvPr>
        </p:nvSpPr>
        <p:spPr>
          <a:xfrm>
            <a:off x="3499102" y="7006699"/>
            <a:ext cx="5911517" cy="402483"/>
          </a:xfrm>
        </p:spPr>
        <p:txBody>
          <a:bodyPr/>
          <a:lstStyle/>
          <a:p>
            <a:pPr rtl="0"/>
            <a:endParaRPr lang="es-ES" noProof="0"/>
          </a:p>
        </p:txBody>
      </p:sp>
      <p:sp>
        <p:nvSpPr>
          <p:cNvPr id="10" name="Slide Number Placeholder 9"/>
          <p:cNvSpPr>
            <a:spLocks noGrp="1"/>
          </p:cNvSpPr>
          <p:nvPr>
            <p:ph type="sldNum" sz="quarter" idx="12"/>
          </p:nvPr>
        </p:nvSpPr>
        <p:spPr/>
        <p:txBody>
          <a:body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371837832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836604"/>
            <a:ext cx="3443590" cy="5876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238823"/>
            <a:ext cx="2947482" cy="5071952"/>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8" name="Rectangle 37"/>
          <p:cNvSpPr/>
          <p:nvPr/>
        </p:nvSpPr>
        <p:spPr>
          <a:xfrm>
            <a:off x="11815864" y="836604"/>
            <a:ext cx="384048" cy="5876387"/>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952519"/>
            <a:ext cx="7315200" cy="5644557"/>
          </a:xfrm>
          <a:prstGeom prst="rect">
            <a:avLst/>
          </a:prstGeom>
        </p:spPr>
        <p:txBody>
          <a:bodyPr vert="horz" lIns="91440" tIns="45720" rIns="91440" bIns="45720" rtlCol="0" anchor="ct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262465" y="7006699"/>
            <a:ext cx="2743200" cy="402483"/>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fld id="{BEFF3C2B-FE6D-42D4-BBB0-67A75FA1ED9C}" type="datetime1">
              <a:rPr lang="es-ES" noProof="0" smtClean="0"/>
              <a:t>20/01/2022</a:t>
            </a:fld>
            <a:endParaRPr lang="es-ES" noProof="0"/>
          </a:p>
        </p:txBody>
      </p:sp>
      <p:sp>
        <p:nvSpPr>
          <p:cNvPr id="5" name="Footer Placeholder 4"/>
          <p:cNvSpPr>
            <a:spLocks noGrp="1"/>
          </p:cNvSpPr>
          <p:nvPr>
            <p:ph type="ftr" sz="quarter" idx="3"/>
          </p:nvPr>
        </p:nvSpPr>
        <p:spPr>
          <a:xfrm>
            <a:off x="3869269" y="7006699"/>
            <a:ext cx="5911517" cy="402483"/>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endParaRPr lang="es-ES" noProof="0"/>
          </a:p>
        </p:txBody>
      </p:sp>
      <p:sp>
        <p:nvSpPr>
          <p:cNvPr id="6" name="Slide Number Placeholder 5"/>
          <p:cNvSpPr>
            <a:spLocks noGrp="1"/>
          </p:cNvSpPr>
          <p:nvPr>
            <p:ph type="sldNum" sz="quarter" idx="4"/>
          </p:nvPr>
        </p:nvSpPr>
        <p:spPr>
          <a:xfrm>
            <a:off x="10634136" y="7006699"/>
            <a:ext cx="1530927" cy="402483"/>
          </a:xfrm>
          <a:prstGeom prst="rect">
            <a:avLst/>
          </a:prstGeom>
        </p:spPr>
        <p:txBody>
          <a:bodyPr vert="horz" lIns="91440" tIns="45720" rIns="91440" bIns="45720" rtlCol="0" anchor="ctr"/>
          <a:lstStyle>
            <a:lvl1pPr algn="r">
              <a:defRPr sz="1200" b="1">
                <a:solidFill>
                  <a:schemeClr val="accent1"/>
                </a:solidFill>
              </a:defRPr>
            </a:lvl1pPr>
          </a:lstStyle>
          <a:p>
            <a:pPr rtl="0"/>
            <a:fld id="{4FAB73BC-B049-4115-A692-8D63A059BFB8}" type="slidenum">
              <a:rPr lang="es-ES" noProof="0" smtClean="0"/>
              <a:pPr rtl="0"/>
              <a:t>‹Nº›</a:t>
            </a:fld>
            <a:endParaRPr lang="es-ES" noProof="0"/>
          </a:p>
        </p:txBody>
      </p:sp>
    </p:spTree>
    <p:extLst>
      <p:ext uri="{BB962C8B-B14F-4D97-AF65-F5344CB8AC3E}">
        <p14:creationId xmlns:p14="http://schemas.microsoft.com/office/powerpoint/2010/main" val="41326152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72" r:id="rId12"/>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 /><Relationship Id="rId1" Type="http://schemas.openxmlformats.org/officeDocument/2006/relationships/slideLayout" Target="../slideLayouts/slideLayout7.xml" /></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7.xml" /></Relationships>
</file>

<file path=ppt/slides/_rels/slide12.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notesSlide" Target="../notesSlides/notesSlide11.xml"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notesSlide" Target="../notesSlides/notesSlide2.xml"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image" Target="../media/image3.PNG" /><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notesSlide" Target="../notesSlides/notesSlide3.xml" /><Relationship Id="rId1" Type="http://schemas.openxmlformats.org/officeDocument/2006/relationships/slideLayout" Target="../slideLayouts/slideLayout7.xml" /></Relationships>
</file>

<file path=ppt/slides/_rels/slide5.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notesSlide" Target="../notesSlides/notesSlide4.xml" /><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3" Type="http://schemas.openxmlformats.org/officeDocument/2006/relationships/image" Target="../media/image6.emf" /><Relationship Id="rId2" Type="http://schemas.openxmlformats.org/officeDocument/2006/relationships/notesSlide" Target="../notesSlides/notesSlide5.xml" /><Relationship Id="rId1" Type="http://schemas.openxmlformats.org/officeDocument/2006/relationships/slideLayout" Target="../slideLayouts/slideLayout7.xml" /><Relationship Id="rId5" Type="http://schemas.openxmlformats.org/officeDocument/2006/relationships/image" Target="../media/image8.png" /><Relationship Id="rId4" Type="http://schemas.openxmlformats.org/officeDocument/2006/relationships/image" Target="../media/image7.png" /></Relationships>
</file>

<file path=ppt/slides/_rels/slide7.xml.rels><?xml version="1.0" encoding="UTF-8" standalone="yes"?>
<Relationships xmlns="http://schemas.openxmlformats.org/package/2006/relationships"><Relationship Id="rId3" Type="http://schemas.openxmlformats.org/officeDocument/2006/relationships/image" Target="../media/image9.png" /><Relationship Id="rId2" Type="http://schemas.openxmlformats.org/officeDocument/2006/relationships/notesSlide" Target="../notesSlides/notesSlide6.xml" /><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7.xml" /></Relationships>
</file>

<file path=ppt/slides/_rels/slide9.xml.rels><?xml version="1.0" encoding="UTF-8" standalone="yes"?>
<Relationships xmlns="http://schemas.openxmlformats.org/package/2006/relationships"><Relationship Id="rId3" Type="http://schemas.openxmlformats.org/officeDocument/2006/relationships/image" Target="../media/image10.jpeg" /><Relationship Id="rId2" Type="http://schemas.openxmlformats.org/officeDocument/2006/relationships/notesSlide" Target="../notesSlides/notesSlide8.xml" /><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ángulo 9">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50837"/>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a:p>
        </p:txBody>
      </p:sp>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l="11960" t="20736" r="13035" b="8824"/>
          <a:stretch/>
        </p:blipFill>
        <p:spPr>
          <a:xfrm>
            <a:off x="7914" y="0"/>
            <a:ext cx="12191999" cy="7559675"/>
          </a:xfrm>
          <a:prstGeom prst="rect">
            <a:avLst/>
          </a:prstGeom>
        </p:spPr>
      </p:pic>
      <p:sp>
        <p:nvSpPr>
          <p:cNvPr id="12" name="Rectángulo 11">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112837"/>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ángulo 13">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1109789"/>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a16="http://schemas.microsoft.com/office/drawing/2014/main" id="{7D6CA50C-1A88-4B3F-A34F-FE199F4205A2}"/>
              </a:ext>
            </a:extLst>
          </p:cNvPr>
          <p:cNvSpPr>
            <a:spLocks noGrp="1"/>
          </p:cNvSpPr>
          <p:nvPr>
            <p:ph type="ctrTitle"/>
          </p:nvPr>
        </p:nvSpPr>
        <p:spPr>
          <a:xfrm>
            <a:off x="267286" y="1761247"/>
            <a:ext cx="4248443" cy="3255264"/>
          </a:xfrm>
        </p:spPr>
        <p:txBody>
          <a:bodyPr rtlCol="0">
            <a:normAutofit/>
          </a:bodyPr>
          <a:lstStyle/>
          <a:p>
            <a:pPr rtl="0"/>
            <a:r>
              <a:rPr lang="es-ES" sz="5400" dirty="0"/>
              <a:t>Proyecto Ciudad Judicial</a:t>
            </a:r>
          </a:p>
        </p:txBody>
      </p:sp>
      <p:sp>
        <p:nvSpPr>
          <p:cNvPr id="3" name="Subtítulo 2">
            <a:extLst>
              <a:ext uri="{FF2B5EF4-FFF2-40B4-BE49-F238E27FC236}">
                <a16:creationId xmlns:a16="http://schemas.microsoft.com/office/drawing/2014/main" id="{C9CC2D51-705E-403A-AC0E-9157DC5513A8}"/>
              </a:ext>
            </a:extLst>
          </p:cNvPr>
          <p:cNvSpPr>
            <a:spLocks noGrp="1"/>
          </p:cNvSpPr>
          <p:nvPr>
            <p:ph type="subTitle" idx="1"/>
          </p:nvPr>
        </p:nvSpPr>
        <p:spPr>
          <a:xfrm>
            <a:off x="267285" y="5016511"/>
            <a:ext cx="3825016" cy="914400"/>
          </a:xfrm>
        </p:spPr>
        <p:txBody>
          <a:bodyPr rtlCol="0">
            <a:normAutofit/>
          </a:bodyPr>
          <a:lstStyle/>
          <a:p>
            <a:pPr rtl="0"/>
            <a:r>
              <a:rPr lang="es-ES" sz="2400" dirty="0"/>
              <a:t>Laboral Jalisco</a:t>
            </a:r>
          </a:p>
        </p:txBody>
      </p:sp>
    </p:spTree>
    <p:extLst>
      <p:ext uri="{BB962C8B-B14F-4D97-AF65-F5344CB8AC3E}">
        <p14:creationId xmlns:p14="http://schemas.microsoft.com/office/powerpoint/2010/main" val="1425855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Esquema Jurídico</a:t>
            </a:r>
          </a:p>
        </p:txBody>
      </p:sp>
      <p:sp>
        <p:nvSpPr>
          <p:cNvPr id="10" name="Rectángulo 9"/>
          <p:cNvSpPr/>
          <p:nvPr/>
        </p:nvSpPr>
        <p:spPr>
          <a:xfrm>
            <a:off x="498883" y="939985"/>
            <a:ext cx="11163233" cy="6204058"/>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endParaRPr lang="es-MX" dirty="0">
              <a:solidFill>
                <a:schemeClr val="tx1"/>
              </a:solidFill>
            </a:endParaRPr>
          </a:p>
          <a:p>
            <a:pPr algn="just"/>
            <a:r>
              <a:rPr lang="es-MX" b="1" dirty="0">
                <a:solidFill>
                  <a:schemeClr val="tx1"/>
                </a:solidFill>
              </a:rPr>
              <a:t>DESARROLLO DE CONTRATO DE OBRA</a:t>
            </a:r>
          </a:p>
          <a:p>
            <a:pPr algn="just"/>
            <a:endParaRPr lang="es-MX" b="1" dirty="0">
              <a:solidFill>
                <a:schemeClr val="tx1"/>
              </a:solidFill>
            </a:endParaRPr>
          </a:p>
          <a:p>
            <a:pPr marL="742950" lvl="1" indent="-285750">
              <a:buFont typeface="Arial" panose="020B0604020202020204" pitchFamily="34" charset="0"/>
              <a:buChar char="•"/>
            </a:pPr>
            <a:r>
              <a:rPr lang="es-MX" dirty="0">
                <a:solidFill>
                  <a:schemeClr val="tx1"/>
                </a:solidFill>
              </a:rPr>
              <a:t>Licitación para la contratación de obra Pública multianual a precio alzado por tiempo determinado.</a:t>
            </a:r>
          </a:p>
          <a:p>
            <a:pPr algn="just"/>
            <a:endParaRPr lang="es-MX" dirty="0">
              <a:solidFill>
                <a:schemeClr val="tx1"/>
              </a:solidFill>
            </a:endParaRPr>
          </a:p>
          <a:p>
            <a:pPr algn="just"/>
            <a:endParaRPr lang="es-MX" dirty="0">
              <a:solidFill>
                <a:schemeClr val="tx1"/>
              </a:solidFill>
            </a:endParaRPr>
          </a:p>
          <a:p>
            <a:pPr algn="just"/>
            <a:r>
              <a:rPr lang="es-MX" b="1" dirty="0">
                <a:solidFill>
                  <a:schemeClr val="tx1"/>
                </a:solidFill>
              </a:rPr>
              <a:t>CONTRATO DE ARRENDAMIENTO “CONDICIONADO”.</a:t>
            </a:r>
          </a:p>
          <a:p>
            <a:pPr algn="just"/>
            <a:endParaRPr lang="es-MX" b="1" dirty="0">
              <a:solidFill>
                <a:schemeClr val="tx1"/>
              </a:solidFill>
            </a:endParaRPr>
          </a:p>
          <a:p>
            <a:pPr marL="742950" lvl="1" indent="-285750">
              <a:buFont typeface="Arial" panose="020B0604020202020204" pitchFamily="34" charset="0"/>
              <a:buChar char="•"/>
            </a:pPr>
            <a:r>
              <a:rPr lang="es-MX" dirty="0">
                <a:solidFill>
                  <a:schemeClr val="tx1"/>
                </a:solidFill>
              </a:rPr>
              <a:t>De forma paralela, para garantizar el retorno de la inversión deberá celebrar contrato de arrendamiento condicionado, en su calidad de arrendador y propietario del bien, con el Gobierno del Estado por conducto de la Secretaria de Administración, así como con la Secretaria del Trabajo, todas del Estado de Jalisco, como arrendatarios, donde se deberán plasmar en esencia lo siguiente: </a:t>
            </a:r>
          </a:p>
          <a:p>
            <a:pPr marL="742950" lvl="1" indent="-285750">
              <a:buFont typeface="Arial" panose="020B0604020202020204" pitchFamily="34" charset="0"/>
              <a:buChar char="•"/>
            </a:pPr>
            <a:r>
              <a:rPr lang="es-MX" dirty="0">
                <a:solidFill>
                  <a:schemeClr val="tx1"/>
                </a:solidFill>
              </a:rPr>
              <a:t>Generales: plasmar las generales de los firmantes y razón de suscripción:</a:t>
            </a:r>
          </a:p>
          <a:p>
            <a:pPr marL="742950" lvl="1" indent="-285750">
              <a:buFont typeface="Arial" panose="020B0604020202020204" pitchFamily="34" charset="0"/>
              <a:buChar char="•"/>
            </a:pPr>
            <a:endParaRPr lang="es-MX" dirty="0">
              <a:solidFill>
                <a:schemeClr val="tx1"/>
              </a:solidFill>
            </a:endParaRPr>
          </a:p>
          <a:p>
            <a:pPr lvl="1"/>
            <a:r>
              <a:rPr lang="es-MX" dirty="0">
                <a:solidFill>
                  <a:schemeClr val="tx1"/>
                </a:solidFill>
              </a:rPr>
              <a:t>	a) Arrendatarios: </a:t>
            </a:r>
          </a:p>
          <a:p>
            <a:pPr marL="1657350" lvl="3" indent="-285750">
              <a:buFont typeface="Arial" panose="020B0604020202020204" pitchFamily="34" charset="0"/>
              <a:buChar char="•"/>
            </a:pPr>
            <a:r>
              <a:rPr lang="es-MX" dirty="0">
                <a:solidFill>
                  <a:schemeClr val="tx1"/>
                </a:solidFill>
              </a:rPr>
              <a:t>Gobierno del Estado por conducto de Secretaría de Administración dado que la usufructuaria depende presupuestalmente de ésta, y;</a:t>
            </a:r>
          </a:p>
          <a:p>
            <a:pPr marL="1657350" lvl="3" indent="-285750">
              <a:buFont typeface="Arial" panose="020B0604020202020204" pitchFamily="34" charset="0"/>
              <a:buChar char="•"/>
            </a:pPr>
            <a:r>
              <a:rPr lang="es-MX" dirty="0">
                <a:solidFill>
                  <a:schemeClr val="tx1"/>
                </a:solidFill>
              </a:rPr>
              <a:t>Secretaria del Trabajo al ser quien se beneficiará del contrato.</a:t>
            </a:r>
          </a:p>
          <a:p>
            <a:pPr marL="1657350" lvl="3" indent="-285750">
              <a:buFont typeface="Arial" panose="020B0604020202020204" pitchFamily="34" charset="0"/>
              <a:buChar char="•"/>
            </a:pPr>
            <a:r>
              <a:rPr lang="es-MX" dirty="0">
                <a:solidFill>
                  <a:schemeClr val="tx1"/>
                </a:solidFill>
              </a:rPr>
              <a:t>Se podrá hacer un convenio con el Poder Judicial para el usufructo de parte de la infraestructura, o alternativamente firmar un contrato adicional con el Poder Judicial, lo que en su momento más convenga al Instituto. </a:t>
            </a:r>
          </a:p>
          <a:p>
            <a:pPr lvl="1"/>
            <a:r>
              <a:rPr lang="es-MX" dirty="0">
                <a:solidFill>
                  <a:schemeClr val="tx1"/>
                </a:solidFill>
              </a:rPr>
              <a:t>	b) Arrendador: Instituto de Pensiones del Estado de Jalisco. </a:t>
            </a:r>
          </a:p>
        </p:txBody>
      </p:sp>
    </p:spTree>
    <p:extLst>
      <p:ext uri="{BB962C8B-B14F-4D97-AF65-F5344CB8AC3E}">
        <p14:creationId xmlns:p14="http://schemas.microsoft.com/office/powerpoint/2010/main" val="2270248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Esquema Jurídico</a:t>
            </a:r>
          </a:p>
        </p:txBody>
      </p:sp>
      <p:sp>
        <p:nvSpPr>
          <p:cNvPr id="10" name="Rectángulo 9"/>
          <p:cNvSpPr/>
          <p:nvPr/>
        </p:nvSpPr>
        <p:spPr>
          <a:xfrm>
            <a:off x="498883" y="943679"/>
            <a:ext cx="11163233" cy="5800021"/>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742950" lvl="1" indent="-285750">
              <a:buFont typeface="Arial" panose="020B0604020202020204" pitchFamily="34" charset="0"/>
              <a:buChar char="•"/>
            </a:pPr>
            <a:r>
              <a:rPr lang="es-MX" dirty="0">
                <a:solidFill>
                  <a:schemeClr val="tx1"/>
                </a:solidFill>
              </a:rPr>
              <a:t>Antecedentes: Se narrarán los antecedentes que dieron origen al contrato de arrendamiento.</a:t>
            </a:r>
          </a:p>
          <a:p>
            <a:pPr marL="742950" lvl="1" indent="-285750">
              <a:buFont typeface="Arial" panose="020B0604020202020204" pitchFamily="34" charset="0"/>
              <a:buChar char="•"/>
            </a:pPr>
            <a:r>
              <a:rPr lang="es-MX" dirty="0">
                <a:solidFill>
                  <a:schemeClr val="tx1"/>
                </a:solidFill>
              </a:rPr>
              <a:t>Objetivo del contrato: En este apartado se definirá con claridad cuál es el objeto del contrato.</a:t>
            </a:r>
          </a:p>
          <a:p>
            <a:pPr marL="742950" lvl="1" indent="-285750">
              <a:buFont typeface="Arial" panose="020B0604020202020204" pitchFamily="34" charset="0"/>
              <a:buChar char="•"/>
            </a:pPr>
            <a:r>
              <a:rPr lang="es-MX" dirty="0">
                <a:solidFill>
                  <a:schemeClr val="tx1"/>
                </a:solidFill>
              </a:rPr>
              <a:t>Clausulado:</a:t>
            </a:r>
          </a:p>
          <a:p>
            <a:pPr lvl="2"/>
            <a:r>
              <a:rPr lang="es-MX" dirty="0">
                <a:solidFill>
                  <a:schemeClr val="tx1"/>
                </a:solidFill>
              </a:rPr>
              <a:t>Temporalidad</a:t>
            </a:r>
          </a:p>
          <a:p>
            <a:pPr lvl="2"/>
            <a:r>
              <a:rPr lang="es-MX" dirty="0">
                <a:solidFill>
                  <a:schemeClr val="tx1"/>
                </a:solidFill>
              </a:rPr>
              <a:t>Monto de la renta</a:t>
            </a:r>
          </a:p>
          <a:p>
            <a:pPr lvl="2"/>
            <a:r>
              <a:rPr lang="es-MX" dirty="0">
                <a:solidFill>
                  <a:schemeClr val="tx1"/>
                </a:solidFill>
              </a:rPr>
              <a:t>Del mantenimiento y adecuaciones del bien arrendado</a:t>
            </a:r>
          </a:p>
          <a:p>
            <a:pPr lvl="2"/>
            <a:r>
              <a:rPr lang="es-MX" dirty="0">
                <a:solidFill>
                  <a:schemeClr val="tx1"/>
                </a:solidFill>
              </a:rPr>
              <a:t>Garantías</a:t>
            </a:r>
          </a:p>
          <a:p>
            <a:pPr lvl="2"/>
            <a:r>
              <a:rPr lang="es-MX" dirty="0">
                <a:solidFill>
                  <a:schemeClr val="tx1"/>
                </a:solidFill>
              </a:rPr>
              <a:t>Pena convencional</a:t>
            </a:r>
          </a:p>
          <a:p>
            <a:pPr lvl="2"/>
            <a:r>
              <a:rPr lang="es-MX" dirty="0">
                <a:solidFill>
                  <a:schemeClr val="tx1"/>
                </a:solidFill>
              </a:rPr>
              <a:t>Intereses moratorios</a:t>
            </a:r>
          </a:p>
          <a:p>
            <a:pPr lvl="2"/>
            <a:r>
              <a:rPr lang="es-MX" dirty="0">
                <a:solidFill>
                  <a:schemeClr val="tx1"/>
                </a:solidFill>
              </a:rPr>
              <a:t>Deposito en garantía</a:t>
            </a:r>
          </a:p>
          <a:p>
            <a:pPr lvl="2"/>
            <a:r>
              <a:rPr lang="es-MX" dirty="0">
                <a:solidFill>
                  <a:schemeClr val="tx1"/>
                </a:solidFill>
              </a:rPr>
              <a:t>Terminación y/o recisión del contrato</a:t>
            </a:r>
          </a:p>
          <a:p>
            <a:pPr lvl="2"/>
            <a:r>
              <a:rPr lang="es-MX" dirty="0">
                <a:solidFill>
                  <a:schemeClr val="tx1"/>
                </a:solidFill>
              </a:rPr>
              <a:t>Las demás que las entidades públicas estimen convenientes.</a:t>
            </a:r>
          </a:p>
          <a:p>
            <a:pPr lvl="2"/>
            <a:endParaRPr lang="es-MX" dirty="0">
              <a:solidFill>
                <a:schemeClr val="tx1"/>
              </a:solidFill>
            </a:endParaRPr>
          </a:p>
          <a:p>
            <a:r>
              <a:rPr lang="es-MX" dirty="0">
                <a:solidFill>
                  <a:schemeClr val="tx1"/>
                </a:solidFill>
              </a:rPr>
              <a:t>Al término de los 20 años de arrendamiento se le otorgará al Arrendatario el derecho al tanto para poder renovar el arrendamiento por tiempo determinado a precio de mercado de acuerdo a avalúo comercial realizado por Unidad de Valuación Externa.</a:t>
            </a:r>
            <a:br>
              <a:rPr lang="es-MX" dirty="0">
                <a:solidFill>
                  <a:schemeClr val="tx1"/>
                </a:solidFill>
              </a:rPr>
            </a:br>
            <a:br>
              <a:rPr lang="es-MX" dirty="0">
                <a:solidFill>
                  <a:schemeClr val="tx1"/>
                </a:solidFill>
              </a:rPr>
            </a:br>
            <a:r>
              <a:rPr lang="es-MX" dirty="0">
                <a:solidFill>
                  <a:schemeClr val="tx1"/>
                </a:solidFill>
              </a:rPr>
              <a:t>Es importante considerar que actualmente después de 20 años de pago oportuno del Arrendatario al Arrendador, este tiene derecho a solicitar una extensión de contrato de al menos 5 años en automático, se puede estipular en el contrato que renuncie a ella.</a:t>
            </a:r>
          </a:p>
        </p:txBody>
      </p:sp>
    </p:spTree>
    <p:extLst>
      <p:ext uri="{BB962C8B-B14F-4D97-AF65-F5344CB8AC3E}">
        <p14:creationId xmlns:p14="http://schemas.microsoft.com/office/powerpoint/2010/main" val="3024160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ángulo 9">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50837"/>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a:p>
        </p:txBody>
      </p:sp>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l="11960" t="20736" r="13035" b="8824"/>
          <a:stretch/>
        </p:blipFill>
        <p:spPr>
          <a:xfrm>
            <a:off x="7914" y="0"/>
            <a:ext cx="12191999" cy="7559675"/>
          </a:xfrm>
          <a:prstGeom prst="rect">
            <a:avLst/>
          </a:prstGeom>
        </p:spPr>
      </p:pic>
      <p:sp>
        <p:nvSpPr>
          <p:cNvPr id="12" name="Rectángulo 11">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112837"/>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ángulo 13">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1109789"/>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a16="http://schemas.microsoft.com/office/drawing/2014/main" id="{7D6CA50C-1A88-4B3F-A34F-FE199F4205A2}"/>
              </a:ext>
            </a:extLst>
          </p:cNvPr>
          <p:cNvSpPr>
            <a:spLocks noGrp="1"/>
          </p:cNvSpPr>
          <p:nvPr>
            <p:ph type="ctrTitle"/>
          </p:nvPr>
        </p:nvSpPr>
        <p:spPr>
          <a:xfrm>
            <a:off x="267286" y="1761247"/>
            <a:ext cx="4248443" cy="3255264"/>
          </a:xfrm>
        </p:spPr>
        <p:txBody>
          <a:bodyPr rtlCol="0">
            <a:normAutofit/>
          </a:bodyPr>
          <a:lstStyle/>
          <a:p>
            <a:pPr rtl="0"/>
            <a:r>
              <a:rPr lang="es-ES" sz="5400" dirty="0"/>
              <a:t>Proyecto Ciudad Judicial</a:t>
            </a:r>
          </a:p>
        </p:txBody>
      </p:sp>
      <p:sp>
        <p:nvSpPr>
          <p:cNvPr id="3" name="Subtítulo 2">
            <a:extLst>
              <a:ext uri="{FF2B5EF4-FFF2-40B4-BE49-F238E27FC236}">
                <a16:creationId xmlns:a16="http://schemas.microsoft.com/office/drawing/2014/main" id="{C9CC2D51-705E-403A-AC0E-9157DC5513A8}"/>
              </a:ext>
            </a:extLst>
          </p:cNvPr>
          <p:cNvSpPr>
            <a:spLocks noGrp="1"/>
          </p:cNvSpPr>
          <p:nvPr>
            <p:ph type="subTitle" idx="1"/>
          </p:nvPr>
        </p:nvSpPr>
        <p:spPr>
          <a:xfrm>
            <a:off x="267285" y="5016511"/>
            <a:ext cx="3825016" cy="914400"/>
          </a:xfrm>
        </p:spPr>
        <p:txBody>
          <a:bodyPr rtlCol="0">
            <a:normAutofit/>
          </a:bodyPr>
          <a:lstStyle/>
          <a:p>
            <a:pPr rtl="0"/>
            <a:r>
              <a:rPr lang="es-ES" sz="2400" dirty="0"/>
              <a:t>Laboral Jalisco</a:t>
            </a:r>
          </a:p>
        </p:txBody>
      </p:sp>
    </p:spTree>
    <p:extLst>
      <p:ext uri="{BB962C8B-B14F-4D97-AF65-F5344CB8AC3E}">
        <p14:creationId xmlns:p14="http://schemas.microsoft.com/office/powerpoint/2010/main" val="1571390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57409" y="135452"/>
            <a:ext cx="11064031" cy="571269"/>
          </a:xfrm>
          <a:prstGeom prst="rect">
            <a:avLst/>
          </a:prstGeom>
          <a:solidFill>
            <a:schemeClr val="accent6">
              <a:lumMod val="75000"/>
              <a:alpha val="80000"/>
            </a:schemeClr>
          </a:solidFill>
          <a:ln>
            <a:noFill/>
          </a:ln>
        </p:spPr>
        <p:txBody>
          <a:bodyPr rtlCol="0">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defTabSz="457200"/>
            <a:r>
              <a:rPr lang="es-ES" sz="2800" b="1" dirty="0">
                <a:solidFill>
                  <a:schemeClr val="bg1"/>
                </a:solidFill>
                <a:latin typeface="+mn-lt"/>
                <a:ea typeface="+mn-ea"/>
                <a:cs typeface="+mn-cs"/>
              </a:rPr>
              <a:t>Antecedentes</a:t>
            </a:r>
          </a:p>
        </p:txBody>
      </p:sp>
      <p:sp>
        <p:nvSpPr>
          <p:cNvPr id="8" name="Rectángulo 7"/>
          <p:cNvSpPr/>
          <p:nvPr/>
        </p:nvSpPr>
        <p:spPr>
          <a:xfrm>
            <a:off x="457409" y="773723"/>
            <a:ext cx="11064031" cy="1763102"/>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El inmueble fue transmitido al IPEJAL mediante escritura pública número 8,912 de 01 de junio del año 2020 ante el Notario Público número 67 de la ciudad de Guadalajara, Lic. José Luis Leal Campos, </a:t>
            </a:r>
            <a:r>
              <a:rPr lang="es-MX" sz="1700" b="1" u="sng" dirty="0">
                <a:solidFill>
                  <a:schemeClr val="tx1">
                    <a:lumMod val="90000"/>
                    <a:lumOff val="10000"/>
                  </a:schemeClr>
                </a:solidFill>
              </a:rPr>
              <a:t>como dación en pago por parte Servicios y Transportes, Organismo Público Descentralizado por un importe de $160,095,847.60 (ciento sesenta millones noventa y cinco mil ochocientos cuarenta y siete pesos 60/100 M.N)</a:t>
            </a:r>
            <a:r>
              <a:rPr lang="es-MX" sz="1700" dirty="0">
                <a:solidFill>
                  <a:schemeClr val="tx1">
                    <a:lumMod val="90000"/>
                    <a:lumOff val="10000"/>
                  </a:schemeClr>
                </a:solidFill>
              </a:rPr>
              <a:t> de acuerdo al convenio del 27 de abril del 2020 previamente autorizado por la sesión extraordinaria del Consejo de Administración de fecha 04 de marzo del 2020 y sesión ordinaria del Consejo Directivo de fecha 26 de febrero del 2020.</a:t>
            </a:r>
          </a:p>
        </p:txBody>
      </p:sp>
      <p:sp>
        <p:nvSpPr>
          <p:cNvPr id="9" name="Título 1">
            <a:extLst>
              <a:ext uri="{FF2B5EF4-FFF2-40B4-BE49-F238E27FC236}">
                <a16:creationId xmlns:a16="http://schemas.microsoft.com/office/drawing/2014/main" id="{72110722-2775-4A70-8182-7C215D42C9B2}"/>
              </a:ext>
            </a:extLst>
          </p:cNvPr>
          <p:cNvSpPr txBox="1">
            <a:spLocks/>
          </p:cNvSpPr>
          <p:nvPr/>
        </p:nvSpPr>
        <p:spPr>
          <a:xfrm>
            <a:off x="7315200" y="2291655"/>
            <a:ext cx="4656406" cy="543506"/>
          </a:xfrm>
          <a:prstGeom prst="rect">
            <a:avLst/>
          </a:prstGeom>
          <a:solidFill>
            <a:schemeClr val="accent6">
              <a:lumMod val="75000"/>
              <a:alpha val="80000"/>
            </a:schemeClr>
          </a:solidFill>
          <a:ln>
            <a:noFill/>
          </a:ln>
        </p:spPr>
        <p:txBody>
          <a:bodyPr rtlCol="0">
            <a:normAutofit/>
          </a:bodyPr>
          <a:lstStyle>
            <a:defPPr rtl="0">
              <a:defRPr lang="es-ES"/>
            </a:defPPr>
            <a:lvl1pPr>
              <a:lnSpc>
                <a:spcPct val="90000"/>
              </a:lnSpc>
              <a:spcBef>
                <a:spcPct val="0"/>
              </a:spcBef>
              <a:buNone/>
              <a:defRPr sz="2800" b="1" spc="-60" baseline="0">
                <a:solidFill>
                  <a:schemeClr val="bg1"/>
                </a:solidFill>
              </a:defRPr>
            </a:lvl1pPr>
          </a:lstStyle>
          <a:p>
            <a:r>
              <a:rPr lang="es-ES" dirty="0"/>
              <a:t>Características del Predio</a:t>
            </a:r>
          </a:p>
        </p:txBody>
      </p:sp>
      <p:pic>
        <p:nvPicPr>
          <p:cNvPr id="12" name="Imagen 11" descr="Interfaz de usuario gráfica, Aplicación&#10;&#10;Descripción generada automáticamente"/>
          <p:cNvPicPr/>
          <p:nvPr/>
        </p:nvPicPr>
        <p:blipFill rotWithShape="1">
          <a:blip r:embed="rId3"/>
          <a:srcRect l="22811" t="29452" r="15682" b="11405"/>
          <a:stretch/>
        </p:blipFill>
        <p:spPr bwMode="auto">
          <a:xfrm>
            <a:off x="584187" y="3149486"/>
            <a:ext cx="6283338" cy="3950791"/>
          </a:xfrm>
          <a:prstGeom prst="rect">
            <a:avLst/>
          </a:prstGeom>
          <a:ln>
            <a:noFill/>
          </a:ln>
          <a:extLst>
            <a:ext uri="{53640926-AAD7-44D8-BBD7-CCE9431645EC}">
              <a14:shadowObscured xmlns:a14="http://schemas.microsoft.com/office/drawing/2010/main"/>
            </a:ext>
          </a:extLst>
        </p:spPr>
      </p:pic>
      <p:sp>
        <p:nvSpPr>
          <p:cNvPr id="11" name="Rectángulo 10"/>
          <p:cNvSpPr/>
          <p:nvPr/>
        </p:nvSpPr>
        <p:spPr>
          <a:xfrm>
            <a:off x="7315200" y="2940148"/>
            <a:ext cx="4656406" cy="4517172"/>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342900">
              <a:buFont typeface="Arial" panose="020B0604020202020204" pitchFamily="34" charset="0"/>
              <a:buChar char="•"/>
            </a:pPr>
            <a:r>
              <a:rPr lang="es-MX" sz="1700" dirty="0">
                <a:solidFill>
                  <a:schemeClr val="tx1">
                    <a:lumMod val="90000"/>
                    <a:lumOff val="10000"/>
                  </a:schemeClr>
                </a:solidFill>
              </a:rPr>
              <a:t>Propietario: IPEJAL</a:t>
            </a:r>
          </a:p>
          <a:p>
            <a:pPr marL="342900" indent="-342900">
              <a:buFont typeface="Arial" panose="020B0604020202020204" pitchFamily="34" charset="0"/>
              <a:buChar char="•"/>
            </a:pPr>
            <a:r>
              <a:rPr lang="es-MX" sz="1700" dirty="0">
                <a:solidFill>
                  <a:schemeClr val="tx1">
                    <a:lumMod val="90000"/>
                    <a:lumOff val="10000"/>
                  </a:schemeClr>
                </a:solidFill>
              </a:rPr>
              <a:t>Superficie total: 56,704 mt2</a:t>
            </a:r>
          </a:p>
          <a:p>
            <a:pPr marL="342900" indent="-342900">
              <a:buFont typeface="Arial" panose="020B0604020202020204" pitchFamily="34" charset="0"/>
              <a:buChar char="•"/>
            </a:pPr>
            <a:r>
              <a:rPr lang="es-MX" sz="1700" dirty="0">
                <a:solidFill>
                  <a:schemeClr val="tx1">
                    <a:lumMod val="90000"/>
                    <a:lumOff val="10000"/>
                  </a:schemeClr>
                </a:solidFill>
              </a:rPr>
              <a:t>Cuenta Predial: 1114395049</a:t>
            </a:r>
          </a:p>
          <a:p>
            <a:pPr marL="342900" indent="-342900">
              <a:buFont typeface="Arial" panose="020B0604020202020204" pitchFamily="34" charset="0"/>
              <a:buChar char="•"/>
            </a:pPr>
            <a:r>
              <a:rPr lang="es-MX" sz="1700" dirty="0">
                <a:solidFill>
                  <a:schemeClr val="tx1">
                    <a:lumMod val="90000"/>
                    <a:lumOff val="10000"/>
                  </a:schemeClr>
                </a:solidFill>
              </a:rPr>
              <a:t>Clave Catastral: 12013G9-210-0119-0000</a:t>
            </a:r>
          </a:p>
          <a:p>
            <a:pPr marL="342900" indent="-342900">
              <a:buFont typeface="Arial" panose="020B0604020202020204" pitchFamily="34" charset="0"/>
              <a:buChar char="•"/>
            </a:pPr>
            <a:r>
              <a:rPr lang="es-MX" sz="1700" dirty="0">
                <a:solidFill>
                  <a:schemeClr val="tx1">
                    <a:lumMod val="90000"/>
                    <a:lumOff val="10000"/>
                  </a:schemeClr>
                </a:solidFill>
              </a:rPr>
              <a:t>Clave SIAPA: 0060-0067-0259</a:t>
            </a:r>
          </a:p>
          <a:p>
            <a:pPr marL="342900" indent="-342900">
              <a:buFont typeface="Arial" panose="020B0604020202020204" pitchFamily="34" charset="0"/>
              <a:buChar char="•"/>
            </a:pPr>
            <a:r>
              <a:rPr lang="es-MX" sz="1700" dirty="0">
                <a:solidFill>
                  <a:schemeClr val="tx1">
                    <a:lumMod val="90000"/>
                    <a:lumOff val="10000"/>
                  </a:schemeClr>
                </a:solidFill>
              </a:rPr>
              <a:t>Cuenta Contrato SIAPA: 11084367</a:t>
            </a:r>
          </a:p>
          <a:p>
            <a:pPr marL="342900" indent="-342900">
              <a:buFont typeface="Arial" panose="020B0604020202020204" pitchFamily="34" charset="0"/>
              <a:buChar char="•"/>
            </a:pPr>
            <a:r>
              <a:rPr lang="es-MX" sz="1700" dirty="0">
                <a:solidFill>
                  <a:schemeClr val="tx1">
                    <a:lumMod val="90000"/>
                    <a:lumOff val="10000"/>
                  </a:schemeClr>
                </a:solidFill>
              </a:rPr>
              <a:t>Configuración y topografía: Plano de forma geométrica irregular.</a:t>
            </a:r>
          </a:p>
          <a:p>
            <a:pPr marL="342900" indent="-342900">
              <a:buFont typeface="Arial" panose="020B0604020202020204" pitchFamily="34" charset="0"/>
              <a:buChar char="•"/>
            </a:pPr>
            <a:r>
              <a:rPr lang="es-MX" sz="1700" dirty="0">
                <a:solidFill>
                  <a:schemeClr val="tx1">
                    <a:lumMod val="90000"/>
                    <a:lumOff val="10000"/>
                  </a:schemeClr>
                </a:solidFill>
              </a:rPr>
              <a:t>Uso de suelo: Equipamiento Central, clave  EI-C, Distrito Urbano ZPN—4 “ La </a:t>
            </a:r>
            <a:r>
              <a:rPr lang="es-MX" sz="1700" dirty="0" err="1">
                <a:solidFill>
                  <a:schemeClr val="tx1">
                    <a:lumMod val="90000"/>
                    <a:lumOff val="10000"/>
                  </a:schemeClr>
                </a:solidFill>
              </a:rPr>
              <a:t>Tuzania</a:t>
            </a:r>
            <a:r>
              <a:rPr lang="es-MX" sz="1700" dirty="0">
                <a:solidFill>
                  <a:schemeClr val="tx1">
                    <a:lumMod val="90000"/>
                    <a:lumOff val="10000"/>
                  </a:schemeClr>
                </a:solidFill>
              </a:rPr>
              <a:t>” Zapopan.</a:t>
            </a:r>
          </a:p>
          <a:p>
            <a:pPr marL="342900" indent="-342900">
              <a:buFont typeface="Arial" panose="020B0604020202020204" pitchFamily="34" charset="0"/>
              <a:buChar char="•"/>
            </a:pPr>
            <a:r>
              <a:rPr lang="es-MX" sz="1700" dirty="0">
                <a:solidFill>
                  <a:schemeClr val="tx1">
                    <a:lumMod val="90000"/>
                    <a:lumOff val="10000"/>
                  </a:schemeClr>
                </a:solidFill>
              </a:rPr>
              <a:t>COS: 0.7</a:t>
            </a:r>
          </a:p>
          <a:p>
            <a:pPr marL="342900" indent="-342900">
              <a:buFont typeface="Arial" panose="020B0604020202020204" pitchFamily="34" charset="0"/>
              <a:buChar char="•"/>
            </a:pPr>
            <a:r>
              <a:rPr lang="es-MX" sz="1700" dirty="0">
                <a:solidFill>
                  <a:schemeClr val="tx1">
                    <a:lumMod val="90000"/>
                    <a:lumOff val="10000"/>
                  </a:schemeClr>
                </a:solidFill>
              </a:rPr>
              <a:t>CUS: 2.1</a:t>
            </a:r>
          </a:p>
          <a:p>
            <a:pPr marL="342900" indent="-342900">
              <a:buFont typeface="Arial" panose="020B0604020202020204" pitchFamily="34" charset="0"/>
              <a:buChar char="•"/>
            </a:pPr>
            <a:r>
              <a:rPr lang="es-MX" sz="1700" dirty="0">
                <a:solidFill>
                  <a:schemeClr val="tx1">
                    <a:lumMod val="90000"/>
                    <a:lumOff val="10000"/>
                  </a:schemeClr>
                </a:solidFill>
              </a:rPr>
              <a:t>Servicios Públicos y Equipamiento Urbano: Completos</a:t>
            </a:r>
          </a:p>
        </p:txBody>
      </p:sp>
    </p:spTree>
    <p:extLst>
      <p:ext uri="{BB962C8B-B14F-4D97-AF65-F5344CB8AC3E}">
        <p14:creationId xmlns:p14="http://schemas.microsoft.com/office/powerpoint/2010/main" val="3851384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64000"/>
          </a:schemeClr>
        </a:solid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C582F7A-0108-4267-A3E3-CA43CDA209C6}"/>
              </a:ext>
            </a:extLst>
          </p:cNvPr>
          <p:cNvPicPr>
            <a:picLocks noChangeAspect="1"/>
          </p:cNvPicPr>
          <p:nvPr/>
        </p:nvPicPr>
        <p:blipFill rotWithShape="1">
          <a:blip r:embed="rId2">
            <a:extLst>
              <a:ext uri="{28A0092B-C50C-407E-A947-70E740481C1C}">
                <a14:useLocalDpi xmlns:a14="http://schemas.microsoft.com/office/drawing/2010/main" val="0"/>
              </a:ext>
            </a:extLst>
          </a:blip>
          <a:srcRect t="3986" r="8127"/>
          <a:stretch/>
        </p:blipFill>
        <p:spPr>
          <a:xfrm>
            <a:off x="1" y="0"/>
            <a:ext cx="12249509" cy="7559675"/>
          </a:xfrm>
          <a:prstGeom prst="rect">
            <a:avLst/>
          </a:prstGeom>
        </p:spPr>
      </p:pic>
      <p:sp>
        <p:nvSpPr>
          <p:cNvPr id="3" name="Rectángulo 2"/>
          <p:cNvSpPr/>
          <p:nvPr/>
        </p:nvSpPr>
        <p:spPr>
          <a:xfrm>
            <a:off x="7591245" y="350837"/>
            <a:ext cx="4658264" cy="523812"/>
          </a:xfrm>
          <a:prstGeom prst="rect">
            <a:avLst/>
          </a:prstGeom>
          <a:solidFill>
            <a:schemeClr val="accent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MX" sz="2800" spc="-60" dirty="0">
                <a:solidFill>
                  <a:srgbClr val="FFFFFF"/>
                </a:solidFill>
                <a:latin typeface="+mj-lt"/>
                <a:ea typeface="+mj-ea"/>
                <a:cs typeface="+mj-cs"/>
              </a:rPr>
              <a:t>Objetivo</a:t>
            </a:r>
          </a:p>
        </p:txBody>
      </p:sp>
      <p:sp>
        <p:nvSpPr>
          <p:cNvPr id="4" name="Rectángulo 3"/>
          <p:cNvSpPr/>
          <p:nvPr/>
        </p:nvSpPr>
        <p:spPr>
          <a:xfrm>
            <a:off x="1" y="3559863"/>
            <a:ext cx="4658263" cy="569345"/>
          </a:xfrm>
          <a:prstGeom prst="rect">
            <a:avLst/>
          </a:prstGeom>
          <a:solidFill>
            <a:schemeClr val="accent1">
              <a:alpha val="67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MX" sz="2800" spc="-60" dirty="0">
                <a:solidFill>
                  <a:srgbClr val="FFFFFF"/>
                </a:solidFill>
                <a:latin typeface="+mj-lt"/>
                <a:ea typeface="+mj-ea"/>
                <a:cs typeface="+mj-cs"/>
              </a:rPr>
              <a:t>Ubicación</a:t>
            </a:r>
          </a:p>
        </p:txBody>
      </p:sp>
      <p:sp>
        <p:nvSpPr>
          <p:cNvPr id="5" name="Rectángulo 4"/>
          <p:cNvSpPr/>
          <p:nvPr/>
        </p:nvSpPr>
        <p:spPr>
          <a:xfrm>
            <a:off x="7591245" y="995420"/>
            <a:ext cx="4658264" cy="1583463"/>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dirty="0">
                <a:solidFill>
                  <a:schemeClr val="tx1">
                    <a:lumMod val="90000"/>
                    <a:lumOff val="10000"/>
                  </a:schemeClr>
                </a:solidFill>
              </a:rPr>
              <a:t>Construcción y posterior renta de inmueble con recursos de IPEJAL para albergar al Centro de Conciliación Laboral, Juzgados Laborales e infraestructura y servicios complementarios a éstos.</a:t>
            </a:r>
          </a:p>
        </p:txBody>
      </p:sp>
      <p:sp>
        <p:nvSpPr>
          <p:cNvPr id="6" name="Rectángulo 5"/>
          <p:cNvSpPr/>
          <p:nvPr/>
        </p:nvSpPr>
        <p:spPr>
          <a:xfrm>
            <a:off x="1" y="4240258"/>
            <a:ext cx="5055079" cy="2821931"/>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342900" indent="-342900" algn="just">
              <a:buFont typeface="Arial" panose="020B0604020202020204" pitchFamily="34" charset="0"/>
              <a:buChar char="•"/>
            </a:pPr>
            <a:r>
              <a:rPr lang="es-MX" dirty="0">
                <a:solidFill>
                  <a:schemeClr val="tx1">
                    <a:lumMod val="90000"/>
                    <a:lumOff val="10000"/>
                  </a:schemeClr>
                </a:solidFill>
              </a:rPr>
              <a:t>Av. Juan Gil Preciado #6735, Col. Jardines de Nuevo México, Zapopan.</a:t>
            </a:r>
          </a:p>
          <a:p>
            <a:pPr marL="342900" indent="-342900" algn="just">
              <a:buFont typeface="Arial" panose="020B0604020202020204" pitchFamily="34" charset="0"/>
              <a:buChar char="•"/>
            </a:pPr>
            <a:r>
              <a:rPr lang="es-MX" dirty="0">
                <a:solidFill>
                  <a:schemeClr val="tx1">
                    <a:lumMod val="90000"/>
                    <a:lumOff val="10000"/>
                  </a:schemeClr>
                </a:solidFill>
              </a:rPr>
              <a:t>Distancias de Referencia:</a:t>
            </a:r>
          </a:p>
          <a:p>
            <a:pPr marL="800100" lvl="1" indent="-342900" algn="just">
              <a:buFont typeface="Arial" panose="020B0604020202020204" pitchFamily="34" charset="0"/>
              <a:buChar char="•"/>
            </a:pPr>
            <a:r>
              <a:rPr lang="es-MX" dirty="0">
                <a:solidFill>
                  <a:schemeClr val="tx1">
                    <a:lumMod val="90000"/>
                    <a:lumOff val="10000"/>
                  </a:schemeClr>
                </a:solidFill>
              </a:rPr>
              <a:t>A 1 km aprox. antes del entronque a Carretera </a:t>
            </a:r>
            <a:r>
              <a:rPr lang="es-MX" dirty="0" err="1">
                <a:solidFill>
                  <a:schemeClr val="tx1">
                    <a:lumMod val="90000"/>
                    <a:lumOff val="10000"/>
                  </a:schemeClr>
                </a:solidFill>
              </a:rPr>
              <a:t>Colotlán</a:t>
            </a:r>
            <a:r>
              <a:rPr lang="es-MX" dirty="0">
                <a:solidFill>
                  <a:schemeClr val="tx1">
                    <a:lumMod val="90000"/>
                    <a:lumOff val="10000"/>
                  </a:schemeClr>
                </a:solidFill>
              </a:rPr>
              <a:t>.</a:t>
            </a:r>
          </a:p>
          <a:p>
            <a:pPr marL="800100" lvl="1" indent="-342900" algn="just">
              <a:buFont typeface="Arial" panose="020B0604020202020204" pitchFamily="34" charset="0"/>
              <a:buChar char="•"/>
            </a:pPr>
            <a:r>
              <a:rPr lang="es-MX" dirty="0">
                <a:solidFill>
                  <a:schemeClr val="tx1">
                    <a:lumMod val="90000"/>
                    <a:lumOff val="10000"/>
                  </a:schemeClr>
                </a:solidFill>
              </a:rPr>
              <a:t>A 3 km aprox. de </a:t>
            </a:r>
            <a:r>
              <a:rPr lang="es-MX" dirty="0" err="1">
                <a:solidFill>
                  <a:schemeClr val="tx1">
                    <a:lumMod val="90000"/>
                    <a:lumOff val="10000"/>
                  </a:schemeClr>
                </a:solidFill>
              </a:rPr>
              <a:t>Tesistán</a:t>
            </a:r>
            <a:r>
              <a:rPr lang="es-MX" dirty="0">
                <a:solidFill>
                  <a:schemeClr val="tx1">
                    <a:lumMod val="90000"/>
                    <a:lumOff val="10000"/>
                  </a:schemeClr>
                </a:solidFill>
              </a:rPr>
              <a:t>.</a:t>
            </a:r>
          </a:p>
          <a:p>
            <a:pPr marL="800100" lvl="1" indent="-342900" algn="just">
              <a:buFont typeface="Arial" panose="020B0604020202020204" pitchFamily="34" charset="0"/>
              <a:buChar char="•"/>
            </a:pPr>
            <a:r>
              <a:rPr lang="es-MX" dirty="0">
                <a:solidFill>
                  <a:schemeClr val="tx1">
                    <a:lumMod val="90000"/>
                    <a:lumOff val="10000"/>
                  </a:schemeClr>
                </a:solidFill>
              </a:rPr>
              <a:t>7 km aprox. del Anillo Periférico.</a:t>
            </a:r>
          </a:p>
          <a:p>
            <a:pPr marL="800100" lvl="1" indent="-342900" algn="just">
              <a:buFont typeface="Arial" panose="020B0604020202020204" pitchFamily="34" charset="0"/>
              <a:buChar char="•"/>
            </a:pPr>
            <a:r>
              <a:rPr lang="es-MX" dirty="0">
                <a:solidFill>
                  <a:schemeClr val="tx1">
                    <a:lumMod val="90000"/>
                    <a:lumOff val="10000"/>
                  </a:schemeClr>
                </a:solidFill>
              </a:rPr>
              <a:t>6 km aprox. de la última estación de la Línea 3 del Tren Ligero.</a:t>
            </a:r>
          </a:p>
        </p:txBody>
      </p:sp>
    </p:spTree>
    <p:extLst>
      <p:ext uri="{BB962C8B-B14F-4D97-AF65-F5344CB8AC3E}">
        <p14:creationId xmlns:p14="http://schemas.microsoft.com/office/powerpoint/2010/main" val="2417564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80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6" y="89077"/>
            <a:ext cx="5854501" cy="444053"/>
          </a:xfrm>
          <a:prstGeom prst="rect">
            <a:avLst/>
          </a:prstGeom>
          <a:solidFill>
            <a:schemeClr val="accent6">
              <a:lumMod val="75000"/>
              <a:alpha val="80000"/>
            </a:schemeClr>
          </a:solidFill>
          <a:ln>
            <a:noFill/>
          </a:ln>
        </p:spPr>
        <p:txBody>
          <a:bodyPr rtlCol="0">
            <a:normAutofit lnSpcReduction="10000"/>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defTabSz="457200"/>
            <a:r>
              <a:rPr lang="es-ES" sz="2800" b="1" dirty="0">
                <a:solidFill>
                  <a:schemeClr val="bg1"/>
                </a:solidFill>
                <a:latin typeface="+mn-lt"/>
                <a:ea typeface="+mn-ea"/>
                <a:cs typeface="+mn-cs"/>
              </a:rPr>
              <a:t>Valuación del Inmueble</a:t>
            </a:r>
          </a:p>
        </p:txBody>
      </p:sp>
      <p:sp>
        <p:nvSpPr>
          <p:cNvPr id="10" name="Rectángulo 9"/>
          <p:cNvSpPr/>
          <p:nvPr/>
        </p:nvSpPr>
        <p:spPr>
          <a:xfrm>
            <a:off x="498884" y="639427"/>
            <a:ext cx="5854502" cy="2716932"/>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Método Avalúo: Avalúo Comercial realizado por Unidad de Valuación Externa.</a:t>
            </a:r>
          </a:p>
          <a:p>
            <a:pPr algn="just"/>
            <a:r>
              <a:rPr lang="es-MX" sz="1700" dirty="0">
                <a:solidFill>
                  <a:schemeClr val="tx1">
                    <a:lumMod val="90000"/>
                    <a:lumOff val="10000"/>
                  </a:schemeClr>
                </a:solidFill>
              </a:rPr>
              <a:t>Fecha Avalúo: Agosto 2021.</a:t>
            </a:r>
          </a:p>
          <a:p>
            <a:pPr algn="just"/>
            <a:r>
              <a:rPr lang="es-MX" sz="1700" dirty="0">
                <a:solidFill>
                  <a:schemeClr val="tx1">
                    <a:lumMod val="90000"/>
                    <a:lumOff val="10000"/>
                  </a:schemeClr>
                </a:solidFill>
              </a:rPr>
              <a:t>Superficie total de terreno: 56,704 mt2</a:t>
            </a:r>
          </a:p>
          <a:p>
            <a:pPr algn="just"/>
            <a:r>
              <a:rPr lang="es-MX" sz="1700" dirty="0">
                <a:solidFill>
                  <a:schemeClr val="tx1">
                    <a:lumMod val="90000"/>
                    <a:lumOff val="10000"/>
                  </a:schemeClr>
                </a:solidFill>
              </a:rPr>
              <a:t>Superficie terreno construido: 5,710 mt2</a:t>
            </a:r>
          </a:p>
          <a:p>
            <a:pPr algn="just"/>
            <a:r>
              <a:rPr lang="es-MX" sz="1700" dirty="0">
                <a:solidFill>
                  <a:schemeClr val="tx1">
                    <a:lumMod val="90000"/>
                    <a:lumOff val="10000"/>
                  </a:schemeClr>
                </a:solidFill>
              </a:rPr>
              <a:t>Superficie de terreno sin construir: 50,994 mt2</a:t>
            </a:r>
          </a:p>
          <a:p>
            <a:pPr algn="just"/>
            <a:r>
              <a:rPr lang="es-MX" sz="1700" dirty="0">
                <a:solidFill>
                  <a:schemeClr val="tx1">
                    <a:lumMod val="90000"/>
                    <a:lumOff val="10000"/>
                  </a:schemeClr>
                </a:solidFill>
              </a:rPr>
              <a:t>Valor total del inmueble (sin incluir construcciones): $215,475,200.00 pesos.</a:t>
            </a:r>
          </a:p>
          <a:p>
            <a:pPr algn="just"/>
            <a:r>
              <a:rPr lang="es-MX" sz="1700" dirty="0">
                <a:solidFill>
                  <a:schemeClr val="tx1">
                    <a:lumMod val="90000"/>
                    <a:lumOff val="10000"/>
                  </a:schemeClr>
                </a:solidFill>
              </a:rPr>
              <a:t>Valor metro cuadrado terreno: $3,800.00 pesos.</a:t>
            </a:r>
          </a:p>
        </p:txBody>
      </p:sp>
      <p:sp>
        <p:nvSpPr>
          <p:cNvPr id="13" name="Título 1">
            <a:extLst>
              <a:ext uri="{FF2B5EF4-FFF2-40B4-BE49-F238E27FC236}">
                <a16:creationId xmlns:a16="http://schemas.microsoft.com/office/drawing/2014/main" id="{72110722-2775-4A70-8182-7C215D42C9B2}"/>
              </a:ext>
            </a:extLst>
          </p:cNvPr>
          <p:cNvSpPr txBox="1">
            <a:spLocks/>
          </p:cNvSpPr>
          <p:nvPr/>
        </p:nvSpPr>
        <p:spPr>
          <a:xfrm>
            <a:off x="6472536" y="89076"/>
            <a:ext cx="5609037" cy="444053"/>
          </a:xfrm>
          <a:prstGeom prst="rect">
            <a:avLst/>
          </a:prstGeom>
          <a:solidFill>
            <a:schemeClr val="accent6">
              <a:lumMod val="75000"/>
              <a:alpha val="80000"/>
            </a:schemeClr>
          </a:solidFill>
          <a:ln>
            <a:noFill/>
          </a:ln>
        </p:spPr>
        <p:txBody>
          <a:bodyPr rtlCol="0">
            <a:normAutofit lnSpcReduction="10000"/>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defTabSz="457200"/>
            <a:r>
              <a:rPr lang="es-ES" sz="2800" b="1" dirty="0">
                <a:solidFill>
                  <a:schemeClr val="bg1"/>
                </a:solidFill>
                <a:latin typeface="+mn-lt"/>
                <a:ea typeface="+mn-ea"/>
                <a:cs typeface="+mn-cs"/>
              </a:rPr>
              <a:t>Descripción del Proyecto</a:t>
            </a:r>
          </a:p>
        </p:txBody>
      </p:sp>
      <p:sp>
        <p:nvSpPr>
          <p:cNvPr id="14" name="Rectángulo 13"/>
          <p:cNvSpPr/>
          <p:nvPr/>
        </p:nvSpPr>
        <p:spPr>
          <a:xfrm>
            <a:off x="6472536" y="639427"/>
            <a:ext cx="5609037" cy="2716933"/>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Se cuenta con proyecto conceptual realizado por SIOP en el que contempla la construcción de los siguiente:</a:t>
            </a:r>
          </a:p>
          <a:p>
            <a:pPr marL="285750" indent="-285750" algn="just">
              <a:buFont typeface="Arial" panose="020B0604020202020204" pitchFamily="34" charset="0"/>
              <a:buChar char="•"/>
            </a:pPr>
            <a:r>
              <a:rPr lang="es-MX" sz="1700" dirty="0">
                <a:solidFill>
                  <a:schemeClr val="tx1">
                    <a:lumMod val="90000"/>
                    <a:lumOff val="10000"/>
                  </a:schemeClr>
                </a:solidFill>
              </a:rPr>
              <a:t>Caseta de ingreso</a:t>
            </a:r>
          </a:p>
          <a:p>
            <a:pPr marL="285750" indent="-285750" algn="just">
              <a:buFont typeface="Arial" panose="020B0604020202020204" pitchFamily="34" charset="0"/>
              <a:buChar char="•"/>
            </a:pPr>
            <a:r>
              <a:rPr lang="es-MX" sz="1700" dirty="0">
                <a:solidFill>
                  <a:schemeClr val="tx1">
                    <a:lumMod val="90000"/>
                    <a:lumOff val="10000"/>
                  </a:schemeClr>
                </a:solidFill>
              </a:rPr>
              <a:t>Vialidad de ingreso</a:t>
            </a:r>
          </a:p>
          <a:p>
            <a:pPr marL="285750" indent="-285750" algn="just">
              <a:buFont typeface="Arial" panose="020B0604020202020204" pitchFamily="34" charset="0"/>
              <a:buChar char="•"/>
            </a:pPr>
            <a:r>
              <a:rPr lang="es-MX" sz="1700" dirty="0">
                <a:solidFill>
                  <a:schemeClr val="tx1">
                    <a:lumMod val="90000"/>
                    <a:lumOff val="10000"/>
                  </a:schemeClr>
                </a:solidFill>
              </a:rPr>
              <a:t>Áreas Comunes</a:t>
            </a:r>
          </a:p>
          <a:p>
            <a:pPr marL="285750" indent="-285750" algn="just">
              <a:buFont typeface="Arial" panose="020B0604020202020204" pitchFamily="34" charset="0"/>
              <a:buChar char="•"/>
            </a:pPr>
            <a:r>
              <a:rPr lang="es-MX" sz="1700" dirty="0">
                <a:solidFill>
                  <a:schemeClr val="tx1">
                    <a:lumMod val="90000"/>
                    <a:lumOff val="10000"/>
                  </a:schemeClr>
                </a:solidFill>
              </a:rPr>
              <a:t>Construcción para STYPS.</a:t>
            </a:r>
          </a:p>
          <a:p>
            <a:pPr marL="285750" indent="-285750" algn="just">
              <a:buFont typeface="Arial" panose="020B0604020202020204" pitchFamily="34" charset="0"/>
              <a:buChar char="•"/>
            </a:pPr>
            <a:r>
              <a:rPr lang="es-MX" sz="1700" dirty="0">
                <a:solidFill>
                  <a:schemeClr val="tx1">
                    <a:lumMod val="90000"/>
                    <a:lumOff val="10000"/>
                  </a:schemeClr>
                </a:solidFill>
              </a:rPr>
              <a:t>Construcción para Poder Judicial.</a:t>
            </a:r>
          </a:p>
          <a:p>
            <a:pPr marL="285750" indent="-285750" algn="just">
              <a:buFont typeface="Arial" panose="020B0604020202020204" pitchFamily="34" charset="0"/>
              <a:buChar char="•"/>
            </a:pPr>
            <a:r>
              <a:rPr lang="es-MX" sz="1700" dirty="0">
                <a:solidFill>
                  <a:schemeClr val="tx1">
                    <a:lumMod val="90000"/>
                    <a:lumOff val="10000"/>
                  </a:schemeClr>
                </a:solidFill>
              </a:rPr>
              <a:t>Estacionamiento operado por IPEJAL (350 vehículos aprox.). </a:t>
            </a:r>
          </a:p>
        </p:txBody>
      </p:sp>
      <p:pic>
        <p:nvPicPr>
          <p:cNvPr id="15" name="Imagen 14" descr="Interfaz de usuario gráfica, Aplicación&#10;&#10;Descripción generada automáticamente"/>
          <p:cNvPicPr/>
          <p:nvPr/>
        </p:nvPicPr>
        <p:blipFill rotWithShape="1">
          <a:blip r:embed="rId3"/>
          <a:srcRect l="17632" t="17909" r="18188" b="10983"/>
          <a:stretch/>
        </p:blipFill>
        <p:spPr bwMode="auto">
          <a:xfrm>
            <a:off x="498884" y="3372071"/>
            <a:ext cx="11582689" cy="41876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76383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Volumétrico de Áreas Exclusivas</a:t>
            </a:r>
          </a:p>
        </p:txBody>
      </p:sp>
      <p:pic>
        <p:nvPicPr>
          <p:cNvPr id="9" name="Imagen 8" descr="Diagrama&#10;&#10;Descripción generada automáticamente"/>
          <p:cNvPicPr/>
          <p:nvPr/>
        </p:nvPicPr>
        <p:blipFill rotWithShape="1">
          <a:blip r:embed="rId3"/>
          <a:srcRect l="12330" t="17204" r="15075" b="6078"/>
          <a:stretch/>
        </p:blipFill>
        <p:spPr bwMode="auto">
          <a:xfrm>
            <a:off x="498884" y="1381564"/>
            <a:ext cx="11163230" cy="56974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71076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Modelo Financiero</a:t>
            </a:r>
          </a:p>
        </p:txBody>
      </p:sp>
      <p:sp>
        <p:nvSpPr>
          <p:cNvPr id="10" name="Rectángulo 9"/>
          <p:cNvSpPr/>
          <p:nvPr/>
        </p:nvSpPr>
        <p:spPr>
          <a:xfrm>
            <a:off x="498883" y="787584"/>
            <a:ext cx="11163233" cy="6485413"/>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Se propone un modelo financiero en donde el IPEJAL aporta el inmueble y el capital necesario, para que en el transcurso de aproximadamente un año pueda empezar a recuperar la inversión más un rendimiento garantizado, mismo que continuaría por los próximos 20 años, y donde al final de este periodo, el inmueble continuaría siendo parte del patrimonio del Instituto.</a:t>
            </a: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r>
              <a:rPr lang="es-MX" sz="1700" dirty="0">
                <a:solidFill>
                  <a:schemeClr val="tx1">
                    <a:lumMod val="90000"/>
                    <a:lumOff val="10000"/>
                  </a:schemeClr>
                </a:solidFill>
              </a:rPr>
              <a:t>El cálculo del importe de la renta se realizó mediante proyección financiera a un plazo de 21 años (1 de construcción y 20 de cobro de rentas), dando el pago de una renta mensual inicial de $2,651,972.37 pesos más IVA misma que se incrementaría anual conforme al INPC. A través de este modelo el IPEJAL esperaría una Tasa Interna de Retorno del 16.74% e ingresos con un Valor Presente Neto de $209.25 MDP.</a:t>
            </a: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a:p>
            <a:pPr algn="just"/>
            <a:endParaRPr lang="es-MX" sz="1700" dirty="0">
              <a:solidFill>
                <a:schemeClr val="tx1">
                  <a:lumMod val="90000"/>
                  <a:lumOff val="10000"/>
                </a:schemeClr>
              </a:solidFill>
            </a:endParaRPr>
          </a:p>
        </p:txBody>
      </p:sp>
      <p:pic>
        <p:nvPicPr>
          <p:cNvPr id="11" name="Imagen 10"/>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37792" y="2252852"/>
            <a:ext cx="3991330" cy="1014223"/>
          </a:xfrm>
          <a:prstGeom prst="rect">
            <a:avLst/>
          </a:prstGeom>
          <a:noFill/>
          <a:ln>
            <a:noFill/>
          </a:ln>
        </p:spPr>
      </p:pic>
      <p:pic>
        <p:nvPicPr>
          <p:cNvPr id="5" name="Imagen 4">
            <a:extLst>
              <a:ext uri="{FF2B5EF4-FFF2-40B4-BE49-F238E27FC236}">
                <a16:creationId xmlns:a16="http://schemas.microsoft.com/office/drawing/2014/main" id="{EAA0C02E-E95F-44B8-94DF-3A54D7820AE8}"/>
              </a:ext>
            </a:extLst>
          </p:cNvPr>
          <p:cNvPicPr>
            <a:picLocks noChangeAspect="1"/>
          </p:cNvPicPr>
          <p:nvPr/>
        </p:nvPicPr>
        <p:blipFill>
          <a:blip r:embed="rId4"/>
          <a:stretch>
            <a:fillRect/>
          </a:stretch>
        </p:blipFill>
        <p:spPr>
          <a:xfrm>
            <a:off x="2812298" y="4529795"/>
            <a:ext cx="6242319" cy="1423330"/>
          </a:xfrm>
          <a:prstGeom prst="rect">
            <a:avLst/>
          </a:prstGeom>
        </p:spPr>
      </p:pic>
      <p:pic>
        <p:nvPicPr>
          <p:cNvPr id="6" name="Imagen 5">
            <a:extLst>
              <a:ext uri="{FF2B5EF4-FFF2-40B4-BE49-F238E27FC236}">
                <a16:creationId xmlns:a16="http://schemas.microsoft.com/office/drawing/2014/main" id="{29A198E3-4A05-42D0-B114-4FBB962896A5}"/>
              </a:ext>
            </a:extLst>
          </p:cNvPr>
          <p:cNvPicPr>
            <a:picLocks noChangeAspect="1"/>
          </p:cNvPicPr>
          <p:nvPr/>
        </p:nvPicPr>
        <p:blipFill>
          <a:blip r:embed="rId5"/>
          <a:stretch>
            <a:fillRect/>
          </a:stretch>
        </p:blipFill>
        <p:spPr>
          <a:xfrm>
            <a:off x="4162416" y="6140200"/>
            <a:ext cx="3542083" cy="926672"/>
          </a:xfrm>
          <a:prstGeom prst="rect">
            <a:avLst/>
          </a:prstGeom>
        </p:spPr>
      </p:pic>
    </p:spTree>
    <p:extLst>
      <p:ext uri="{BB962C8B-B14F-4D97-AF65-F5344CB8AC3E}">
        <p14:creationId xmlns:p14="http://schemas.microsoft.com/office/powerpoint/2010/main" val="1620901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Plusvalía y mejor aprovechamiento del inmueble</a:t>
            </a:r>
          </a:p>
        </p:txBody>
      </p:sp>
      <p:sp>
        <p:nvSpPr>
          <p:cNvPr id="10" name="Rectángulo 9"/>
          <p:cNvSpPr/>
          <p:nvPr/>
        </p:nvSpPr>
        <p:spPr>
          <a:xfrm>
            <a:off x="498883" y="787585"/>
            <a:ext cx="11163233" cy="2518324"/>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De acuerdo a práctica de mercado, para que un inmueble ocioso no represente perdidas para su propietario la plusvalía generada durante un periodo de tiempo tiene que ser mayor a los gastos incurridos para su correcto resguardo más la inflación acumulada de un periodo igual. </a:t>
            </a:r>
          </a:p>
          <a:p>
            <a:pPr algn="just"/>
            <a:endParaRPr lang="es-MX" sz="1700" dirty="0">
              <a:solidFill>
                <a:schemeClr val="tx1">
                  <a:lumMod val="90000"/>
                  <a:lumOff val="10000"/>
                </a:schemeClr>
              </a:solidFill>
            </a:endParaRPr>
          </a:p>
          <a:p>
            <a:pPr algn="just"/>
            <a:r>
              <a:rPr lang="es-MX" sz="1700" dirty="0">
                <a:solidFill>
                  <a:schemeClr val="tx1">
                    <a:lumMod val="90000"/>
                    <a:lumOff val="10000"/>
                  </a:schemeClr>
                </a:solidFill>
              </a:rPr>
              <a:t>En el caso que nos ocupa el inmueble actualmente ocioso representaría gastos de entre 1% y 2% anuales (vigilancia, resguardo, limpieza, </a:t>
            </a:r>
            <a:r>
              <a:rPr lang="es-MX" sz="1700" dirty="0" err="1">
                <a:solidFill>
                  <a:schemeClr val="tx1">
                    <a:lumMod val="90000"/>
                    <a:lumOff val="10000"/>
                  </a:schemeClr>
                </a:solidFill>
              </a:rPr>
              <a:t>etc</a:t>
            </a:r>
            <a:r>
              <a:rPr lang="es-MX" sz="1700" dirty="0">
                <a:solidFill>
                  <a:schemeClr val="tx1">
                    <a:lumMod val="90000"/>
                    <a:lumOff val="10000"/>
                  </a:schemeClr>
                </a:solidFill>
              </a:rPr>
              <a:t>) y se tuvo una inflación por el periodo del 2021 de 7.36%, por lo que tomando esta tesis para que este inmueble no represente perdidas para IPEJAL se necesita obtener un rendimiento aproximado de cuando menos 9.36% anual lo que representa aproximadamente $20.1 MDP anuales tomando en cuenta la plusvalía que pudiera generarse.</a:t>
            </a:r>
          </a:p>
        </p:txBody>
      </p:sp>
      <p:sp>
        <p:nvSpPr>
          <p:cNvPr id="9" name="Rectángulo 8"/>
          <p:cNvSpPr/>
          <p:nvPr/>
        </p:nvSpPr>
        <p:spPr>
          <a:xfrm>
            <a:off x="498884" y="3372458"/>
            <a:ext cx="4832771" cy="3984945"/>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Con el desarrollo de este proyecto IPEJAL tendría una ganancia significativa con la plusvalía del inmueble debido a:</a:t>
            </a:r>
          </a:p>
          <a:p>
            <a:pPr marL="285750" indent="-285750" algn="just">
              <a:buFont typeface="Arial" panose="020B0604020202020204" pitchFamily="34" charset="0"/>
              <a:buChar char="•"/>
            </a:pPr>
            <a:r>
              <a:rPr lang="es-MX" sz="1700" dirty="0">
                <a:solidFill>
                  <a:schemeClr val="tx1">
                    <a:lumMod val="90000"/>
                    <a:lumOff val="10000"/>
                  </a:schemeClr>
                </a:solidFill>
              </a:rPr>
              <a:t>Una vez funcionando se tiene proyectado un flujo importante de personas, la zona desarrollaría un crecimiento económico importante y por lo consiguiente la demanda de inmuebles incrementaría-</a:t>
            </a:r>
          </a:p>
          <a:p>
            <a:pPr marL="285750" indent="-285750" algn="just">
              <a:buFont typeface="Arial" panose="020B0604020202020204" pitchFamily="34" charset="0"/>
              <a:buChar char="•"/>
            </a:pPr>
            <a:r>
              <a:rPr lang="es-MX" sz="1700" dirty="0">
                <a:solidFill>
                  <a:schemeClr val="tx1">
                    <a:lumMod val="90000"/>
                    <a:lumOff val="10000"/>
                  </a:schemeClr>
                </a:solidFill>
              </a:rPr>
              <a:t>El Gobierno del Estado, como el Municipio de Zapopan, tienen estimada la inversión de 254 </a:t>
            </a:r>
            <a:r>
              <a:rPr lang="es-MX" sz="1700" dirty="0" err="1">
                <a:solidFill>
                  <a:schemeClr val="tx1">
                    <a:lumMod val="90000"/>
                    <a:lumOff val="10000"/>
                  </a:schemeClr>
                </a:solidFill>
              </a:rPr>
              <a:t>mdp</a:t>
            </a:r>
            <a:r>
              <a:rPr lang="es-MX" sz="1700" dirty="0">
                <a:solidFill>
                  <a:schemeClr val="tx1">
                    <a:lumMod val="90000"/>
                    <a:lumOff val="10000"/>
                  </a:schemeClr>
                </a:solidFill>
              </a:rPr>
              <a:t> en infraestructura vial, pavimentación y concreto hidráulico, banquetas, cruces seguros, iluminación y señalética.</a:t>
            </a:r>
          </a:p>
        </p:txBody>
      </p:sp>
      <p:pic>
        <p:nvPicPr>
          <p:cNvPr id="3" name="Imagen 2">
            <a:extLst>
              <a:ext uri="{FF2B5EF4-FFF2-40B4-BE49-F238E27FC236}">
                <a16:creationId xmlns:a16="http://schemas.microsoft.com/office/drawing/2014/main" id="{A2410D3B-FA66-4B60-B119-95EF195A8B57}"/>
              </a:ext>
            </a:extLst>
          </p:cNvPr>
          <p:cNvPicPr>
            <a:picLocks noChangeAspect="1"/>
          </p:cNvPicPr>
          <p:nvPr/>
        </p:nvPicPr>
        <p:blipFill>
          <a:blip r:embed="rId3"/>
          <a:stretch>
            <a:fillRect/>
          </a:stretch>
        </p:blipFill>
        <p:spPr>
          <a:xfrm>
            <a:off x="5390649" y="3329152"/>
            <a:ext cx="6271465" cy="4126623"/>
          </a:xfrm>
          <a:prstGeom prst="rect">
            <a:avLst/>
          </a:prstGeom>
        </p:spPr>
      </p:pic>
    </p:spTree>
    <p:extLst>
      <p:ext uri="{BB962C8B-B14F-4D97-AF65-F5344CB8AC3E}">
        <p14:creationId xmlns:p14="http://schemas.microsoft.com/office/powerpoint/2010/main" val="2524716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10722-2775-4A70-8182-7C215D42C9B2}"/>
              </a:ext>
            </a:extLst>
          </p:cNvPr>
          <p:cNvSpPr>
            <a:spLocks noGrp="1"/>
          </p:cNvSpPr>
          <p:nvPr>
            <p:ph type="title" idx="4294967295"/>
          </p:nvPr>
        </p:nvSpPr>
        <p:spPr>
          <a:xfrm>
            <a:off x="0" y="1176338"/>
            <a:ext cx="3105150" cy="1360487"/>
          </a:xfrm>
          <a:noFill/>
          <a:ln>
            <a:noFill/>
          </a:ln>
        </p:spPr>
        <p:txBody>
          <a:bodyPr rtlCol="0">
            <a:normAutofit/>
          </a:bodyPr>
          <a:lstStyle/>
          <a:p>
            <a:pPr defTabSz="457200"/>
            <a:r>
              <a:rPr lang="es-ES" sz="2800" b="1" dirty="0">
                <a:solidFill>
                  <a:schemeClr val="bg1"/>
                </a:solidFill>
                <a:latin typeface="+mn-lt"/>
                <a:ea typeface="+mn-ea"/>
                <a:cs typeface="+mn-cs"/>
              </a:rPr>
              <a:t>CARACTERISTICAS DEL PREDIO</a:t>
            </a:r>
          </a:p>
        </p:txBody>
      </p:sp>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CuadroTexto 3"/>
          <p:cNvSpPr txBox="1"/>
          <p:nvPr/>
        </p:nvSpPr>
        <p:spPr>
          <a:xfrm>
            <a:off x="393075" y="1474674"/>
            <a:ext cx="2831224" cy="523220"/>
          </a:xfrm>
          <a:prstGeom prst="rect">
            <a:avLst/>
          </a:prstGeom>
          <a:noFill/>
        </p:spPr>
        <p:txBody>
          <a:bodyPr wrap="none" rtlCol="0">
            <a:spAutoFit/>
          </a:bodyPr>
          <a:lstStyle/>
          <a:p>
            <a:r>
              <a:rPr lang="es-MX" sz="2800" b="1" dirty="0">
                <a:solidFill>
                  <a:schemeClr val="bg1"/>
                </a:solidFill>
              </a:rPr>
              <a:t>ANTECEDENTES</a:t>
            </a:r>
          </a:p>
        </p:txBody>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Ventajas para el IPEJAL del Proyecto</a:t>
            </a:r>
          </a:p>
        </p:txBody>
      </p:sp>
      <p:sp>
        <p:nvSpPr>
          <p:cNvPr id="10" name="Rectángulo 9"/>
          <p:cNvSpPr/>
          <p:nvPr/>
        </p:nvSpPr>
        <p:spPr>
          <a:xfrm>
            <a:off x="498883" y="906589"/>
            <a:ext cx="11163233" cy="6466577"/>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2000" dirty="0">
                <a:solidFill>
                  <a:schemeClr val="tx1">
                    <a:lumMod val="90000"/>
                    <a:lumOff val="10000"/>
                  </a:schemeClr>
                </a:solidFill>
              </a:rPr>
              <a:t>La construcción de la Ciudad Judicial representa una oportunidad de inversión para IPEJAL por las siguientes razones:</a:t>
            </a:r>
          </a:p>
          <a:p>
            <a:pPr lvl="1" algn="just"/>
            <a:endParaRPr lang="es-MX" sz="2000" dirty="0">
              <a:solidFill>
                <a:schemeClr val="tx1">
                  <a:lumMod val="90000"/>
                  <a:lumOff val="10000"/>
                </a:schemeClr>
              </a:solidFill>
            </a:endParaRPr>
          </a:p>
          <a:p>
            <a:pPr marL="800100" lvl="1" indent="-342900" algn="just">
              <a:buFont typeface="Arial" panose="020B0604020202020204" pitchFamily="34" charset="0"/>
              <a:buChar char="•"/>
            </a:pPr>
            <a:r>
              <a:rPr lang="es-MX" sz="2000" dirty="0">
                <a:solidFill>
                  <a:schemeClr val="tx1">
                    <a:lumMod val="90000"/>
                    <a:lumOff val="10000"/>
                  </a:schemeClr>
                </a:solidFill>
              </a:rPr>
              <a:t>Ofrece un rendimiento atractivo por encima del mínimo requerido por el estudio actuarial (TIR del 17% vs el 3% real requerido, equivalente al 9.4% nominal actualmente).</a:t>
            </a:r>
          </a:p>
          <a:p>
            <a:pPr marL="800100" lvl="1" indent="-342900" algn="just">
              <a:buFont typeface="Arial" panose="020B0604020202020204" pitchFamily="34" charset="0"/>
              <a:buChar char="•"/>
            </a:pPr>
            <a:r>
              <a:rPr lang="es-MX" sz="2000" dirty="0">
                <a:solidFill>
                  <a:schemeClr val="tx1">
                    <a:lumMod val="90000"/>
                    <a:lumOff val="10000"/>
                  </a:schemeClr>
                </a:solidFill>
              </a:rPr>
              <a:t>Flujos de efectivo durante al menos 20 años, que constituyen el período de mayor carga financiera para el instituto, de acuerdo al estudio actuarial más reciente. A partir del 2040, se empezarán a jubilar los afiliados bajo la nueva ley de pensiones, lo que disminuirá la carga financiera para IPEJAL.</a:t>
            </a:r>
          </a:p>
          <a:p>
            <a:pPr marL="800100" lvl="1" indent="-342900" algn="just">
              <a:buFont typeface="Arial" panose="020B0604020202020204" pitchFamily="34" charset="0"/>
              <a:buChar char="•"/>
            </a:pPr>
            <a:r>
              <a:rPr lang="es-MX" sz="2000" dirty="0">
                <a:solidFill>
                  <a:schemeClr val="tx1">
                    <a:lumMod val="90000"/>
                    <a:lumOff val="10000"/>
                  </a:schemeClr>
                </a:solidFill>
              </a:rPr>
              <a:t>Rentabiliza un activo que actualmente genera un costo financiero y de mantenimiento al instituto. Se estima que actualmente, el mantenimiento rondaría entre 1% y 2% anual del valor del terreno.</a:t>
            </a:r>
          </a:p>
          <a:p>
            <a:pPr marL="800100" lvl="1" indent="-342900" algn="just">
              <a:buFont typeface="Arial" panose="020B0604020202020204" pitchFamily="34" charset="0"/>
              <a:buChar char="•"/>
            </a:pPr>
            <a:r>
              <a:rPr lang="es-MX" sz="2000" dirty="0">
                <a:solidFill>
                  <a:schemeClr val="tx1">
                    <a:lumMod val="90000"/>
                    <a:lumOff val="10000"/>
                  </a:schemeClr>
                </a:solidFill>
              </a:rPr>
              <a:t>El Gobierno Estatal, como arrendatario, representaría un menor riesgo que un arrendatario privado para un contrato de largo plazo, en virtud de que el estado actualmente cuenta con una alta calificación crediticia: AA, de acuerdo a Fitch Ratings y AA+ de acuerdo a </a:t>
            </a:r>
            <a:r>
              <a:rPr lang="es-MX" sz="2000" dirty="0" err="1">
                <a:solidFill>
                  <a:schemeClr val="tx1">
                    <a:lumMod val="90000"/>
                    <a:lumOff val="10000"/>
                  </a:schemeClr>
                </a:solidFill>
              </a:rPr>
              <a:t>Verum</a:t>
            </a:r>
            <a:r>
              <a:rPr lang="es-MX" sz="2000" dirty="0">
                <a:solidFill>
                  <a:schemeClr val="tx1">
                    <a:lumMod val="90000"/>
                    <a:lumOff val="10000"/>
                  </a:schemeClr>
                </a:solidFill>
              </a:rPr>
              <a:t>.</a:t>
            </a:r>
          </a:p>
          <a:p>
            <a:pPr marL="800100" lvl="1" indent="-342900" algn="just">
              <a:buFont typeface="Arial" panose="020B0604020202020204" pitchFamily="34" charset="0"/>
              <a:buChar char="•"/>
            </a:pPr>
            <a:r>
              <a:rPr lang="es-MX" sz="2000" dirty="0">
                <a:solidFill>
                  <a:schemeClr val="tx1">
                    <a:lumMod val="90000"/>
                    <a:lumOff val="10000"/>
                  </a:schemeClr>
                </a:solidFill>
              </a:rPr>
              <a:t>El proyecto generará plusvalía en el resto del predio de IPEJAL, en virtud de que detonará una economía alrededor de su operación, y se aprovecharía el resto de las 5.6 hectáreas que actualmente se encuentran ociosas; esto mediante la construcción y operación de servicios complementarios al proyecto como lo son estacionamiento, espacios para oficinas y comercio.</a:t>
            </a:r>
          </a:p>
          <a:p>
            <a:pPr marL="800100" lvl="1" indent="-342900" algn="just">
              <a:buFont typeface="Arial" panose="020B0604020202020204" pitchFamily="34" charset="0"/>
              <a:buChar char="•"/>
            </a:pPr>
            <a:r>
              <a:rPr lang="es-MX" sz="2000" dirty="0">
                <a:solidFill>
                  <a:schemeClr val="tx1">
                    <a:lumMod val="90000"/>
                    <a:lumOff val="10000"/>
                  </a:schemeClr>
                </a:solidFill>
              </a:rPr>
              <a:t>Se espera una inversión importante (cerca de 192 </a:t>
            </a:r>
            <a:r>
              <a:rPr lang="es-MX" sz="2000" dirty="0" err="1">
                <a:solidFill>
                  <a:schemeClr val="tx1">
                    <a:lumMod val="90000"/>
                    <a:lumOff val="10000"/>
                  </a:schemeClr>
                </a:solidFill>
              </a:rPr>
              <a:t>mdp</a:t>
            </a:r>
            <a:r>
              <a:rPr lang="es-MX" sz="2000" dirty="0">
                <a:solidFill>
                  <a:schemeClr val="tx1">
                    <a:lumMod val="90000"/>
                    <a:lumOff val="10000"/>
                  </a:schemeClr>
                </a:solidFill>
              </a:rPr>
              <a:t>) en la zona por parte de los Gobiernos Estatal y del municipio de  Zapopan, para obras de movilidad y acceso al predio.</a:t>
            </a:r>
          </a:p>
        </p:txBody>
      </p:sp>
    </p:spTree>
    <p:extLst>
      <p:ext uri="{BB962C8B-B14F-4D97-AF65-F5344CB8AC3E}">
        <p14:creationId xmlns:p14="http://schemas.microsoft.com/office/powerpoint/2010/main" val="1947895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87ACB9FA-C8E8-43F1-868B-D328ECFC3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09789"/>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ítulo 1">
            <a:extLst>
              <a:ext uri="{FF2B5EF4-FFF2-40B4-BE49-F238E27FC236}">
                <a16:creationId xmlns:a16="http://schemas.microsoft.com/office/drawing/2014/main" id="{72110722-2775-4A70-8182-7C215D42C9B2}"/>
              </a:ext>
            </a:extLst>
          </p:cNvPr>
          <p:cNvSpPr txBox="1">
            <a:spLocks/>
          </p:cNvSpPr>
          <p:nvPr/>
        </p:nvSpPr>
        <p:spPr>
          <a:xfrm>
            <a:off x="498883" y="186509"/>
            <a:ext cx="11163231" cy="5483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rtl="0">
              <a:defRPr lang="es-ES"/>
            </a:defPPr>
            <a:lvl1pPr algn="ctr">
              <a:defRPr sz="2800" spc="-60">
                <a:solidFill>
                  <a:srgbClr val="FFFFFF"/>
                </a:solidFill>
                <a:latin typeface="+mj-lt"/>
                <a:ea typeface="+mj-ea"/>
                <a:cs typeface="+mj-cs"/>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ES" b="1" dirty="0"/>
              <a:t>Esquema Jurídico</a:t>
            </a:r>
          </a:p>
        </p:txBody>
      </p:sp>
      <p:sp>
        <p:nvSpPr>
          <p:cNvPr id="10" name="Rectángulo 9"/>
          <p:cNvSpPr/>
          <p:nvPr/>
        </p:nvSpPr>
        <p:spPr>
          <a:xfrm>
            <a:off x="498883" y="960853"/>
            <a:ext cx="5747171" cy="5847465"/>
          </a:xfrm>
          <a:prstGeom prst="rect">
            <a:avLst/>
          </a:prstGeom>
          <a:solidFill>
            <a:schemeClr val="accent2">
              <a:alpha val="34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just"/>
            <a:r>
              <a:rPr lang="es-MX" sz="1700" dirty="0">
                <a:solidFill>
                  <a:schemeClr val="tx1">
                    <a:lumMod val="90000"/>
                    <a:lumOff val="10000"/>
                  </a:schemeClr>
                </a:solidFill>
              </a:rPr>
              <a:t>El proyecto conceptual y el modelo financiero deberá someterse a aprobación del Consejo Directivo, en términos de los artículos 153 fracción VIII, 154, 155 fracciones I, VII, IX y 156 fracción II de la Ley del Instituto de Pensiones del Estado de Jalisco. </a:t>
            </a:r>
          </a:p>
          <a:p>
            <a:pPr algn="just"/>
            <a:endParaRPr lang="es-MX" sz="1700" dirty="0">
              <a:solidFill>
                <a:schemeClr val="tx1">
                  <a:lumMod val="90000"/>
                  <a:lumOff val="10000"/>
                </a:schemeClr>
              </a:solidFill>
            </a:endParaRPr>
          </a:p>
          <a:p>
            <a:pPr algn="just"/>
            <a:r>
              <a:rPr lang="es-MX" sz="1700" dirty="0">
                <a:solidFill>
                  <a:schemeClr val="tx1">
                    <a:lumMod val="90000"/>
                    <a:lumOff val="10000"/>
                  </a:schemeClr>
                </a:solidFill>
              </a:rPr>
              <a:t>La aprobación del Consejo Directivo, deberá contar con la condicionante atinente a que la Secretaria del Trabajo del Estado de Jalisco (a quien se le arrendara por 20 años el proyecto inmobiliario) tramite la autorización legislativa necesaria para que pueda celebrar o contraer, obligaciones con el Instituto de Pensiones del Estado de Jalisco otorgando como garantía y como fuente de pago de las mismas su respectivo crédito público.</a:t>
            </a:r>
          </a:p>
          <a:p>
            <a:pPr algn="just"/>
            <a:endParaRPr lang="es-MX" sz="1700" dirty="0">
              <a:solidFill>
                <a:schemeClr val="tx1">
                  <a:lumMod val="90000"/>
                  <a:lumOff val="10000"/>
                </a:schemeClr>
              </a:solidFill>
            </a:endParaRPr>
          </a:p>
        </p:txBody>
      </p:sp>
      <p:pic>
        <p:nvPicPr>
          <p:cNvPr id="1030" name="Picture 6" descr="Descubre la importancia de la planeación online estratégica | EB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0891" y="1887770"/>
            <a:ext cx="5324844" cy="3993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59152"/>
      </p:ext>
    </p:extLst>
  </p:cSld>
  <p:clrMapOvr>
    <a:masterClrMapping/>
  </p:clrMapOvr>
</p:sld>
</file>

<file path=ppt/theme/theme1.xml><?xml version="1.0" encoding="utf-8"?>
<a:theme xmlns:a="http://schemas.openxmlformats.org/drawingml/2006/main" name="Marco">
  <a:themeElements>
    <a:clrScheme name="Marco">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Marco">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arco">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 /></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 /></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 /></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DFB9BFA2-1FA5-44A1-B975-10D6BF58ECD0}">
  <ds:schemaRefs>
    <ds:schemaRef ds:uri="http://schemas.microsoft.com/sharepoint/v3/contenttype/forms"/>
  </ds:schemaRefs>
</ds:datastoreItem>
</file>

<file path=customXml/itemProps2.xml><?xml version="1.0" encoding="utf-8"?>
<ds:datastoreItem xmlns:ds="http://schemas.openxmlformats.org/officeDocument/2006/customXml" ds:itemID="{E577E783-5AB8-45E6-9E56-AE40075231B2}">
  <ds:schemaRefs>
    <ds:schemaRef ds:uri="http://schemas.microsoft.com/office/2006/metadata/contentType"/>
    <ds:schemaRef ds:uri="http://schemas.microsoft.com/office/2006/metadata/properties/metaAttributes"/>
    <ds:schemaRef ds:uri="http://www.w3.org/2000/xmlns/"/>
    <ds:schemaRef ds:uri="http://www.w3.org/2001/XMLSchema"/>
    <ds:schemaRef ds:uri="71af3243-3dd4-4a8d-8c0d-dd76da1f02a5"/>
    <ds:schemaRef ds:uri="16c05727-aa75-4e4a-9b5f-8a80a1165891"/>
  </ds:schemaRefs>
</ds:datastoreItem>
</file>

<file path=customXml/itemProps3.xml><?xml version="1.0" encoding="utf-8"?>
<ds:datastoreItem xmlns:ds="http://schemas.openxmlformats.org/officeDocument/2006/customXml" ds:itemID="{30541854-87B3-4953-A183-EF3BD285377B}">
  <ds:schemaRefs>
    <ds:schemaRef ds:uri="http://schemas.microsoft.com/office/2006/metadata/properties"/>
    <ds:schemaRef ds:uri="http://www.w3.org/2000/xmlns/"/>
    <ds:schemaRef ds:uri="71af3243-3dd4-4a8d-8c0d-dd76da1f02a5"/>
    <ds:schemaRef ds:uri="http://www.w3.org/2001/XMLSchema-instance"/>
  </ds:schemaRefs>
</ds:datastoreItem>
</file>

<file path=docProps/app.xml><?xml version="1.0" encoding="utf-8"?>
<Properties xmlns="http://schemas.openxmlformats.org/officeDocument/2006/extended-properties" xmlns:vt="http://schemas.openxmlformats.org/officeDocument/2006/docPropsVTypes">
  <Template>TM03457475[[fn=Marco]]</Template>
  <TotalTime>0</TotalTime>
  <Words>1593</Words>
  <Application>Microsoft Office PowerPoint</Application>
  <PresentationFormat>Personalizado</PresentationFormat>
  <Paragraphs>138</Paragraphs>
  <Slides>12</Slides>
  <Notes>11</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Marco</vt:lpstr>
      <vt:lpstr>Proyecto Ciudad Judicial</vt:lpstr>
      <vt:lpstr>CARACTERISTICAS DEL PREDIO</vt:lpstr>
      <vt:lpstr>Presentación de PowerPoint</vt:lpstr>
      <vt:lpstr>CARACTERISTICAS DEL PREDIO</vt:lpstr>
      <vt:lpstr>CARACTERISTICAS DEL PREDIO</vt:lpstr>
      <vt:lpstr>CARACTERISTICAS DEL PREDIO</vt:lpstr>
      <vt:lpstr>CARACTERISTICAS DEL PREDIO</vt:lpstr>
      <vt:lpstr>CARACTERISTICAS DEL PREDIO</vt:lpstr>
      <vt:lpstr>Presentación de PowerPoint</vt:lpstr>
      <vt:lpstr>CARACTERISTICAS DEL PREDIO</vt:lpstr>
      <vt:lpstr>CARACTERISTICAS DEL PREDIO</vt:lpstr>
      <vt:lpstr>Proyecto Ciudad Judicial</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Ciudad Judicial</dc:title>
  <dc:creator/>
  <cp:lastModifiedBy>Daniel Pacheco</cp:lastModifiedBy>
  <cp:revision>2</cp:revision>
  <dcterms:created xsi:type="dcterms:W3CDTF">2022-01-18T22:39:09Z</dcterms:created>
  <dcterms:modified xsi:type="dcterms:W3CDTF">2022-01-20T13:01:04Z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